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90" r:id="rId3"/>
    <p:sldId id="291" r:id="rId4"/>
    <p:sldId id="303" r:id="rId5"/>
    <p:sldId id="305" r:id="rId6"/>
    <p:sldId id="308" r:id="rId7"/>
    <p:sldId id="304" r:id="rId8"/>
    <p:sldId id="285" r:id="rId9"/>
    <p:sldId id="287" r:id="rId10"/>
    <p:sldId id="286" r:id="rId11"/>
    <p:sldId id="292" r:id="rId12"/>
    <p:sldId id="282" r:id="rId13"/>
    <p:sldId id="298" r:id="rId14"/>
    <p:sldId id="299" r:id="rId15"/>
    <p:sldId id="297" r:id="rId16"/>
    <p:sldId id="306" r:id="rId17"/>
    <p:sldId id="307" r:id="rId18"/>
    <p:sldId id="300" r:id="rId19"/>
    <p:sldId id="296" r:id="rId20"/>
    <p:sldId id="295" r:id="rId21"/>
    <p:sldId id="283" r:id="rId22"/>
    <p:sldId id="309" r:id="rId23"/>
    <p:sldId id="310"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29"/>
    <p:restoredTop sz="94675"/>
  </p:normalViewPr>
  <p:slideViewPr>
    <p:cSldViewPr snapToGrid="0" snapToObjects="1">
      <p:cViewPr>
        <p:scale>
          <a:sx n="66" d="100"/>
          <a:sy n="66" d="100"/>
        </p:scale>
        <p:origin x="1306" y="3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2DD9D3-5FF0-9D4E-8A3E-B22F18B31146}" type="doc">
      <dgm:prSet loTypeId="urn:microsoft.com/office/officeart/2005/8/layout/orgChart1" loCatId="" qsTypeId="urn:microsoft.com/office/officeart/2005/8/quickstyle/simple3" qsCatId="simple" csTypeId="urn:microsoft.com/office/officeart/2005/8/colors/colorful5" csCatId="colorful" phldr="1"/>
      <dgm:spPr/>
      <dgm:t>
        <a:bodyPr/>
        <a:lstStyle/>
        <a:p>
          <a:endParaRPr lang="en-US"/>
        </a:p>
      </dgm:t>
    </dgm:pt>
    <dgm:pt modelId="{CE8AF863-2AD2-E744-984A-B41446CD71BD}">
      <dgm:prSet phldrT="[Text]" custT="1"/>
      <dgm:spPr/>
      <dgm:t>
        <a:bodyPr/>
        <a:lstStyle/>
        <a:p>
          <a:r>
            <a:rPr lang="en-US" sz="2000" b="0" dirty="0"/>
            <a:t>PSHE</a:t>
          </a:r>
          <a:r>
            <a:rPr lang="en-US" sz="2000" dirty="0"/>
            <a:t> </a:t>
          </a:r>
        </a:p>
      </dgm:t>
    </dgm:pt>
    <dgm:pt modelId="{83317C56-8230-9F43-B0FE-93144A7A555A}" type="parTrans" cxnId="{13EB2EA7-581B-2D4E-8E09-087913487858}">
      <dgm:prSet/>
      <dgm:spPr/>
      <dgm:t>
        <a:bodyPr/>
        <a:lstStyle/>
        <a:p>
          <a:endParaRPr lang="en-US"/>
        </a:p>
      </dgm:t>
    </dgm:pt>
    <dgm:pt modelId="{AD9885DC-1663-264E-8391-5F1556143BE0}" type="sibTrans" cxnId="{13EB2EA7-581B-2D4E-8E09-087913487858}">
      <dgm:prSet/>
      <dgm:spPr/>
      <dgm:t>
        <a:bodyPr/>
        <a:lstStyle/>
        <a:p>
          <a:endParaRPr lang="en-US"/>
        </a:p>
      </dgm:t>
    </dgm:pt>
    <dgm:pt modelId="{FF17CD2B-993E-3841-BB0B-D6A89A56681E}" type="asst">
      <dgm:prSet phldrT="[Text]" custT="1"/>
      <dgm:spPr/>
      <dgm:t>
        <a:bodyPr/>
        <a:lstStyle/>
        <a:p>
          <a:r>
            <a:rPr lang="en-US" sz="1800" b="0" dirty="0"/>
            <a:t>Relationships Education &amp; Health Education</a:t>
          </a:r>
        </a:p>
      </dgm:t>
    </dgm:pt>
    <dgm:pt modelId="{C3F137DC-D3BF-A944-B167-89CA49D1D270}" type="parTrans" cxnId="{2BCF91AD-F34F-2A4C-8AC0-68237FB746BB}">
      <dgm:prSet/>
      <dgm:spPr/>
      <dgm:t>
        <a:bodyPr/>
        <a:lstStyle/>
        <a:p>
          <a:endParaRPr lang="en-US"/>
        </a:p>
      </dgm:t>
    </dgm:pt>
    <dgm:pt modelId="{D3DC55F8-B2BD-8742-AA60-BAB6E851F92E}" type="sibTrans" cxnId="{2BCF91AD-F34F-2A4C-8AC0-68237FB746BB}">
      <dgm:prSet/>
      <dgm:spPr/>
      <dgm:t>
        <a:bodyPr/>
        <a:lstStyle/>
        <a:p>
          <a:endParaRPr lang="en-US"/>
        </a:p>
      </dgm:t>
    </dgm:pt>
    <dgm:pt modelId="{C56033B4-6019-2343-8C92-23A766668CC5}">
      <dgm:prSet phldrT="[Text]" custT="1"/>
      <dgm:spPr>
        <a:solidFill>
          <a:schemeClr val="accent5">
            <a:lumMod val="40000"/>
            <a:lumOff val="60000"/>
          </a:schemeClr>
        </a:solidFill>
      </dgm:spPr>
      <dgm:t>
        <a:bodyPr/>
        <a:lstStyle/>
        <a:p>
          <a:r>
            <a:rPr lang="en-US" sz="2000" dirty="0"/>
            <a:t>Cambridge PSHE curriculum </a:t>
          </a:r>
        </a:p>
      </dgm:t>
    </dgm:pt>
    <dgm:pt modelId="{FE84E8BF-4B4C-A34F-8889-39C4BA2EEDCF}" type="parTrans" cxnId="{C526645C-AAAC-9542-B575-739B5D2A18B8}">
      <dgm:prSet/>
      <dgm:spPr/>
      <dgm:t>
        <a:bodyPr/>
        <a:lstStyle/>
        <a:p>
          <a:endParaRPr lang="en-US"/>
        </a:p>
      </dgm:t>
    </dgm:pt>
    <dgm:pt modelId="{A504B75B-B251-C942-9FCE-E8DE6381E64F}" type="sibTrans" cxnId="{C526645C-AAAC-9542-B575-739B5D2A18B8}">
      <dgm:prSet/>
      <dgm:spPr/>
      <dgm:t>
        <a:bodyPr/>
        <a:lstStyle/>
        <a:p>
          <a:endParaRPr lang="en-US"/>
        </a:p>
      </dgm:t>
    </dgm:pt>
    <dgm:pt modelId="{E1E97542-E778-9048-BBB3-B9D73AEC82D4}">
      <dgm:prSet phldrT="[Text]" custT="1"/>
      <dgm:spPr>
        <a:solidFill>
          <a:schemeClr val="accent5">
            <a:lumMod val="40000"/>
            <a:lumOff val="60000"/>
          </a:schemeClr>
        </a:solidFill>
      </dgm:spPr>
      <dgm:t>
        <a:bodyPr/>
        <a:lstStyle/>
        <a:p>
          <a:r>
            <a:rPr lang="en-US" sz="2000" dirty="0"/>
            <a:t>Educate &amp; Celebrate</a:t>
          </a:r>
        </a:p>
      </dgm:t>
    </dgm:pt>
    <dgm:pt modelId="{9F172610-3F8F-E44C-8287-C7C7A24EAC4B}" type="parTrans" cxnId="{0C0D48DB-CC5C-714A-BC6E-AC2AF655FFB6}">
      <dgm:prSet/>
      <dgm:spPr/>
      <dgm:t>
        <a:bodyPr/>
        <a:lstStyle/>
        <a:p>
          <a:endParaRPr lang="en-US"/>
        </a:p>
      </dgm:t>
    </dgm:pt>
    <dgm:pt modelId="{4DF61158-A769-234A-A3F5-81B0B1772525}" type="sibTrans" cxnId="{0C0D48DB-CC5C-714A-BC6E-AC2AF655FFB6}">
      <dgm:prSet/>
      <dgm:spPr/>
      <dgm:t>
        <a:bodyPr/>
        <a:lstStyle/>
        <a:p>
          <a:endParaRPr lang="en-US"/>
        </a:p>
      </dgm:t>
    </dgm:pt>
    <dgm:pt modelId="{1B593853-A816-D548-BAD7-6A02A069A40C}">
      <dgm:prSet phldrT="[Text]" custT="1"/>
      <dgm:spPr>
        <a:solidFill>
          <a:schemeClr val="accent5">
            <a:lumMod val="40000"/>
            <a:lumOff val="60000"/>
          </a:schemeClr>
        </a:solidFill>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000" dirty="0"/>
            <a:t>Great2BeMe </a:t>
          </a:r>
          <a:r>
            <a:rPr lang="en-US" sz="2000" dirty="0" err="1"/>
            <a:t>programme</a:t>
          </a:r>
          <a:endParaRPr lang="en-US" sz="2000" dirty="0"/>
        </a:p>
      </dgm:t>
    </dgm:pt>
    <dgm:pt modelId="{09BCA52C-3484-6B47-A74B-E8A17F67CB77}" type="parTrans" cxnId="{C389C00B-25ED-B246-B597-D6BE3E328682}">
      <dgm:prSet/>
      <dgm:spPr/>
      <dgm:t>
        <a:bodyPr/>
        <a:lstStyle/>
        <a:p>
          <a:endParaRPr lang="en-US"/>
        </a:p>
      </dgm:t>
    </dgm:pt>
    <dgm:pt modelId="{28A4646D-0950-A647-A6BC-7C75AED3E7A5}" type="sibTrans" cxnId="{C389C00B-25ED-B246-B597-D6BE3E328682}">
      <dgm:prSet/>
      <dgm:spPr/>
      <dgm:t>
        <a:bodyPr/>
        <a:lstStyle/>
        <a:p>
          <a:endParaRPr lang="en-US"/>
        </a:p>
      </dgm:t>
    </dgm:pt>
    <dgm:pt modelId="{4786D783-FC0A-2E41-8C40-0CFFCA223D34}">
      <dgm:prSet phldrT="[Text]" custT="1"/>
      <dgm:spPr>
        <a:solidFill>
          <a:schemeClr val="accent5">
            <a:lumMod val="40000"/>
            <a:lumOff val="60000"/>
          </a:schemeClr>
        </a:solidFill>
      </dgm:spPr>
      <dgm:t>
        <a:bodyPr/>
        <a:lstStyle/>
        <a:p>
          <a:r>
            <a:rPr lang="en-US" sz="1600" dirty="0"/>
            <a:t>Other subject areas, e.g. Science Curriculum, ICT curriculum</a:t>
          </a:r>
        </a:p>
      </dgm:t>
    </dgm:pt>
    <dgm:pt modelId="{359F66D9-F298-1B46-A32A-5D44344D5E30}" type="parTrans" cxnId="{8C5584CD-41C1-F349-890C-B1408E663B06}">
      <dgm:prSet/>
      <dgm:spPr/>
      <dgm:t>
        <a:bodyPr/>
        <a:lstStyle/>
        <a:p>
          <a:endParaRPr lang="en-US"/>
        </a:p>
      </dgm:t>
    </dgm:pt>
    <dgm:pt modelId="{4A83A0DA-09F6-5741-9B4C-9163B1AB5D08}" type="sibTrans" cxnId="{8C5584CD-41C1-F349-890C-B1408E663B06}">
      <dgm:prSet/>
      <dgm:spPr/>
      <dgm:t>
        <a:bodyPr/>
        <a:lstStyle/>
        <a:p>
          <a:endParaRPr lang="en-US"/>
        </a:p>
      </dgm:t>
    </dgm:pt>
    <dgm:pt modelId="{F71318E1-B4D9-7740-8D80-05223FDCF48F}" type="pres">
      <dgm:prSet presAssocID="{4F2DD9D3-5FF0-9D4E-8A3E-B22F18B31146}" presName="hierChild1" presStyleCnt="0">
        <dgm:presLayoutVars>
          <dgm:orgChart val="1"/>
          <dgm:chPref val="1"/>
          <dgm:dir/>
          <dgm:animOne val="branch"/>
          <dgm:animLvl val="lvl"/>
          <dgm:resizeHandles/>
        </dgm:presLayoutVars>
      </dgm:prSet>
      <dgm:spPr/>
    </dgm:pt>
    <dgm:pt modelId="{19A190BF-C463-9B4E-BDEE-32D5F5985FF0}" type="pres">
      <dgm:prSet presAssocID="{CE8AF863-2AD2-E744-984A-B41446CD71BD}" presName="hierRoot1" presStyleCnt="0">
        <dgm:presLayoutVars>
          <dgm:hierBranch val="init"/>
        </dgm:presLayoutVars>
      </dgm:prSet>
      <dgm:spPr/>
    </dgm:pt>
    <dgm:pt modelId="{D8A46AC0-1A99-0E48-9C57-49FF98628FAC}" type="pres">
      <dgm:prSet presAssocID="{CE8AF863-2AD2-E744-984A-B41446CD71BD}" presName="rootComposite1" presStyleCnt="0"/>
      <dgm:spPr/>
    </dgm:pt>
    <dgm:pt modelId="{5A05E21A-64EB-CA48-B927-6A4F1B3211F5}" type="pres">
      <dgm:prSet presAssocID="{CE8AF863-2AD2-E744-984A-B41446CD71BD}" presName="rootText1" presStyleLbl="node0" presStyleIdx="0" presStyleCnt="1">
        <dgm:presLayoutVars>
          <dgm:chPref val="3"/>
        </dgm:presLayoutVars>
      </dgm:prSet>
      <dgm:spPr/>
    </dgm:pt>
    <dgm:pt modelId="{16CC64E9-32BF-0545-BEB3-3F3FB7D1BF7F}" type="pres">
      <dgm:prSet presAssocID="{CE8AF863-2AD2-E744-984A-B41446CD71BD}" presName="rootConnector1" presStyleLbl="node1" presStyleIdx="0" presStyleCnt="0"/>
      <dgm:spPr/>
    </dgm:pt>
    <dgm:pt modelId="{12DE4ED5-FCA3-174F-841F-3B2BF8A72053}" type="pres">
      <dgm:prSet presAssocID="{CE8AF863-2AD2-E744-984A-B41446CD71BD}" presName="hierChild2" presStyleCnt="0"/>
      <dgm:spPr/>
    </dgm:pt>
    <dgm:pt modelId="{02B12753-D7C3-B949-872B-D05100E10D37}" type="pres">
      <dgm:prSet presAssocID="{FE84E8BF-4B4C-A34F-8889-39C4BA2EEDCF}" presName="Name37" presStyleLbl="parChTrans1D2" presStyleIdx="0" presStyleCnt="5"/>
      <dgm:spPr/>
    </dgm:pt>
    <dgm:pt modelId="{5D315CB0-0460-0948-BCD1-C32F7FDA22EC}" type="pres">
      <dgm:prSet presAssocID="{C56033B4-6019-2343-8C92-23A766668CC5}" presName="hierRoot2" presStyleCnt="0">
        <dgm:presLayoutVars>
          <dgm:hierBranch val="init"/>
        </dgm:presLayoutVars>
      </dgm:prSet>
      <dgm:spPr/>
    </dgm:pt>
    <dgm:pt modelId="{7A462E59-5208-4147-8FBD-32B69F93C898}" type="pres">
      <dgm:prSet presAssocID="{C56033B4-6019-2343-8C92-23A766668CC5}" presName="rootComposite" presStyleCnt="0"/>
      <dgm:spPr/>
    </dgm:pt>
    <dgm:pt modelId="{5E85816A-6468-B94B-9F83-84080C7D6DD7}" type="pres">
      <dgm:prSet presAssocID="{C56033B4-6019-2343-8C92-23A766668CC5}" presName="rootText" presStyleLbl="node2" presStyleIdx="0" presStyleCnt="4">
        <dgm:presLayoutVars>
          <dgm:chPref val="3"/>
        </dgm:presLayoutVars>
      </dgm:prSet>
      <dgm:spPr/>
    </dgm:pt>
    <dgm:pt modelId="{4E92AA6C-A738-1940-B5DC-F0C084EEE090}" type="pres">
      <dgm:prSet presAssocID="{C56033B4-6019-2343-8C92-23A766668CC5}" presName="rootConnector" presStyleLbl="node2" presStyleIdx="0" presStyleCnt="4"/>
      <dgm:spPr/>
    </dgm:pt>
    <dgm:pt modelId="{F2D77DC8-7D95-0643-A060-5576C291711A}" type="pres">
      <dgm:prSet presAssocID="{C56033B4-6019-2343-8C92-23A766668CC5}" presName="hierChild4" presStyleCnt="0"/>
      <dgm:spPr/>
    </dgm:pt>
    <dgm:pt modelId="{7D6513CF-E581-A84F-806D-A0C8AFAD88D9}" type="pres">
      <dgm:prSet presAssocID="{C56033B4-6019-2343-8C92-23A766668CC5}" presName="hierChild5" presStyleCnt="0"/>
      <dgm:spPr/>
    </dgm:pt>
    <dgm:pt modelId="{D88D4020-B876-6845-9439-F6FAF02EF55F}" type="pres">
      <dgm:prSet presAssocID="{9F172610-3F8F-E44C-8287-C7C7A24EAC4B}" presName="Name37" presStyleLbl="parChTrans1D2" presStyleIdx="1" presStyleCnt="5"/>
      <dgm:spPr/>
    </dgm:pt>
    <dgm:pt modelId="{07AE9930-A19F-5647-ADC3-ABF012CD78E9}" type="pres">
      <dgm:prSet presAssocID="{E1E97542-E778-9048-BBB3-B9D73AEC82D4}" presName="hierRoot2" presStyleCnt="0">
        <dgm:presLayoutVars>
          <dgm:hierBranch val="init"/>
        </dgm:presLayoutVars>
      </dgm:prSet>
      <dgm:spPr/>
    </dgm:pt>
    <dgm:pt modelId="{06D542B0-38C8-3749-A3E3-0C16C654D20F}" type="pres">
      <dgm:prSet presAssocID="{E1E97542-E778-9048-BBB3-B9D73AEC82D4}" presName="rootComposite" presStyleCnt="0"/>
      <dgm:spPr/>
    </dgm:pt>
    <dgm:pt modelId="{38739A28-096E-7F4C-86DF-D5B17509BEFF}" type="pres">
      <dgm:prSet presAssocID="{E1E97542-E778-9048-BBB3-B9D73AEC82D4}" presName="rootText" presStyleLbl="node2" presStyleIdx="1" presStyleCnt="4">
        <dgm:presLayoutVars>
          <dgm:chPref val="3"/>
        </dgm:presLayoutVars>
      </dgm:prSet>
      <dgm:spPr/>
    </dgm:pt>
    <dgm:pt modelId="{12C628C3-5D4A-5D45-9BBA-75A1C659638F}" type="pres">
      <dgm:prSet presAssocID="{E1E97542-E778-9048-BBB3-B9D73AEC82D4}" presName="rootConnector" presStyleLbl="node2" presStyleIdx="1" presStyleCnt="4"/>
      <dgm:spPr/>
    </dgm:pt>
    <dgm:pt modelId="{0FC3F656-1812-A04D-BC52-625FCCA4C4C0}" type="pres">
      <dgm:prSet presAssocID="{E1E97542-E778-9048-BBB3-B9D73AEC82D4}" presName="hierChild4" presStyleCnt="0"/>
      <dgm:spPr/>
    </dgm:pt>
    <dgm:pt modelId="{792F1BE8-B0AD-F640-8A39-B147E585ECA1}" type="pres">
      <dgm:prSet presAssocID="{E1E97542-E778-9048-BBB3-B9D73AEC82D4}" presName="hierChild5" presStyleCnt="0"/>
      <dgm:spPr/>
    </dgm:pt>
    <dgm:pt modelId="{0C16F2B6-1A83-3247-8B18-E5D7EAAC133C}" type="pres">
      <dgm:prSet presAssocID="{09BCA52C-3484-6B47-A74B-E8A17F67CB77}" presName="Name37" presStyleLbl="parChTrans1D2" presStyleIdx="2" presStyleCnt="5"/>
      <dgm:spPr/>
    </dgm:pt>
    <dgm:pt modelId="{46AFA6CD-E7E7-7644-BF09-874F2299A91E}" type="pres">
      <dgm:prSet presAssocID="{1B593853-A816-D548-BAD7-6A02A069A40C}" presName="hierRoot2" presStyleCnt="0">
        <dgm:presLayoutVars>
          <dgm:hierBranch val="init"/>
        </dgm:presLayoutVars>
      </dgm:prSet>
      <dgm:spPr/>
    </dgm:pt>
    <dgm:pt modelId="{98292AB9-A4D1-D848-A542-46BE13ACB06D}" type="pres">
      <dgm:prSet presAssocID="{1B593853-A816-D548-BAD7-6A02A069A40C}" presName="rootComposite" presStyleCnt="0"/>
      <dgm:spPr/>
    </dgm:pt>
    <dgm:pt modelId="{869D92B6-A089-4242-A65D-B1755B833B35}" type="pres">
      <dgm:prSet presAssocID="{1B593853-A816-D548-BAD7-6A02A069A40C}" presName="rootText" presStyleLbl="node2" presStyleIdx="2" presStyleCnt="4">
        <dgm:presLayoutVars>
          <dgm:chPref val="3"/>
        </dgm:presLayoutVars>
      </dgm:prSet>
      <dgm:spPr/>
    </dgm:pt>
    <dgm:pt modelId="{CBC2260F-9BB1-594D-BA7A-FDE1B592A9F7}" type="pres">
      <dgm:prSet presAssocID="{1B593853-A816-D548-BAD7-6A02A069A40C}" presName="rootConnector" presStyleLbl="node2" presStyleIdx="2" presStyleCnt="4"/>
      <dgm:spPr/>
    </dgm:pt>
    <dgm:pt modelId="{BE0FC1FA-EF0A-1F4F-BD04-569478F2BFC6}" type="pres">
      <dgm:prSet presAssocID="{1B593853-A816-D548-BAD7-6A02A069A40C}" presName="hierChild4" presStyleCnt="0"/>
      <dgm:spPr/>
    </dgm:pt>
    <dgm:pt modelId="{7AC21F80-1DFE-074D-9C7D-511F9C63F2B1}" type="pres">
      <dgm:prSet presAssocID="{1B593853-A816-D548-BAD7-6A02A069A40C}" presName="hierChild5" presStyleCnt="0"/>
      <dgm:spPr/>
    </dgm:pt>
    <dgm:pt modelId="{5DBCCE9E-24E2-B24A-AB96-1F5A954BB633}" type="pres">
      <dgm:prSet presAssocID="{359F66D9-F298-1B46-A32A-5D44344D5E30}" presName="Name37" presStyleLbl="parChTrans1D2" presStyleIdx="3" presStyleCnt="5"/>
      <dgm:spPr/>
    </dgm:pt>
    <dgm:pt modelId="{6440977C-0FA1-B74A-834A-16795500788C}" type="pres">
      <dgm:prSet presAssocID="{4786D783-FC0A-2E41-8C40-0CFFCA223D34}" presName="hierRoot2" presStyleCnt="0">
        <dgm:presLayoutVars>
          <dgm:hierBranch val="init"/>
        </dgm:presLayoutVars>
      </dgm:prSet>
      <dgm:spPr/>
    </dgm:pt>
    <dgm:pt modelId="{6A675BA9-23B1-8F4F-873F-72F7A648DB80}" type="pres">
      <dgm:prSet presAssocID="{4786D783-FC0A-2E41-8C40-0CFFCA223D34}" presName="rootComposite" presStyleCnt="0"/>
      <dgm:spPr/>
    </dgm:pt>
    <dgm:pt modelId="{5F496CBB-9538-8847-86B7-43DD29971DF9}" type="pres">
      <dgm:prSet presAssocID="{4786D783-FC0A-2E41-8C40-0CFFCA223D34}" presName="rootText" presStyleLbl="node2" presStyleIdx="3" presStyleCnt="4">
        <dgm:presLayoutVars>
          <dgm:chPref val="3"/>
        </dgm:presLayoutVars>
      </dgm:prSet>
      <dgm:spPr/>
    </dgm:pt>
    <dgm:pt modelId="{CC7F009A-3DE4-B749-8025-A7805138817B}" type="pres">
      <dgm:prSet presAssocID="{4786D783-FC0A-2E41-8C40-0CFFCA223D34}" presName="rootConnector" presStyleLbl="node2" presStyleIdx="3" presStyleCnt="4"/>
      <dgm:spPr/>
    </dgm:pt>
    <dgm:pt modelId="{56C47923-3C2C-2147-ACFA-BB0DA1AFBED8}" type="pres">
      <dgm:prSet presAssocID="{4786D783-FC0A-2E41-8C40-0CFFCA223D34}" presName="hierChild4" presStyleCnt="0"/>
      <dgm:spPr/>
    </dgm:pt>
    <dgm:pt modelId="{FF10ACC1-F390-2F4E-97C7-B00B3FBC1884}" type="pres">
      <dgm:prSet presAssocID="{4786D783-FC0A-2E41-8C40-0CFFCA223D34}" presName="hierChild5" presStyleCnt="0"/>
      <dgm:spPr/>
    </dgm:pt>
    <dgm:pt modelId="{711DB13F-A930-4E4E-A997-EEE7F024017E}" type="pres">
      <dgm:prSet presAssocID="{CE8AF863-2AD2-E744-984A-B41446CD71BD}" presName="hierChild3" presStyleCnt="0"/>
      <dgm:spPr/>
    </dgm:pt>
    <dgm:pt modelId="{9B6E70EA-8ABF-4B4D-A15B-EECD5C2663F5}" type="pres">
      <dgm:prSet presAssocID="{C3F137DC-D3BF-A944-B167-89CA49D1D270}" presName="Name111" presStyleLbl="parChTrans1D2" presStyleIdx="4" presStyleCnt="5"/>
      <dgm:spPr/>
    </dgm:pt>
    <dgm:pt modelId="{0AA1E0D2-F8CE-A044-9AFB-373071174F19}" type="pres">
      <dgm:prSet presAssocID="{FF17CD2B-993E-3841-BB0B-D6A89A56681E}" presName="hierRoot3" presStyleCnt="0">
        <dgm:presLayoutVars>
          <dgm:hierBranch val="init"/>
        </dgm:presLayoutVars>
      </dgm:prSet>
      <dgm:spPr/>
    </dgm:pt>
    <dgm:pt modelId="{B7141B13-CE5C-ED47-B472-CAFE0408EB3A}" type="pres">
      <dgm:prSet presAssocID="{FF17CD2B-993E-3841-BB0B-D6A89A56681E}" presName="rootComposite3" presStyleCnt="0"/>
      <dgm:spPr/>
    </dgm:pt>
    <dgm:pt modelId="{4774AE19-AC63-3D46-98E0-5A92D8FBF821}" type="pres">
      <dgm:prSet presAssocID="{FF17CD2B-993E-3841-BB0B-D6A89A56681E}" presName="rootText3" presStyleLbl="asst1" presStyleIdx="0" presStyleCnt="1" custScaleX="164672">
        <dgm:presLayoutVars>
          <dgm:chPref val="3"/>
        </dgm:presLayoutVars>
      </dgm:prSet>
      <dgm:spPr/>
    </dgm:pt>
    <dgm:pt modelId="{7C47E471-A564-1446-9363-FDD474540E9C}" type="pres">
      <dgm:prSet presAssocID="{FF17CD2B-993E-3841-BB0B-D6A89A56681E}" presName="rootConnector3" presStyleLbl="asst1" presStyleIdx="0" presStyleCnt="1"/>
      <dgm:spPr/>
    </dgm:pt>
    <dgm:pt modelId="{C62CBC3E-85E6-544C-B101-0C42592D3444}" type="pres">
      <dgm:prSet presAssocID="{FF17CD2B-993E-3841-BB0B-D6A89A56681E}" presName="hierChild6" presStyleCnt="0"/>
      <dgm:spPr/>
    </dgm:pt>
    <dgm:pt modelId="{0BF0B9A1-8632-D742-BC41-2FB68F77D8E4}" type="pres">
      <dgm:prSet presAssocID="{FF17CD2B-993E-3841-BB0B-D6A89A56681E}" presName="hierChild7" presStyleCnt="0"/>
      <dgm:spPr/>
    </dgm:pt>
  </dgm:ptLst>
  <dgm:cxnLst>
    <dgm:cxn modelId="{48FCF706-B6D2-CB46-94A7-A2C74F8A1484}" type="presOf" srcId="{FF17CD2B-993E-3841-BB0B-D6A89A56681E}" destId="{7C47E471-A564-1446-9363-FDD474540E9C}" srcOrd="1" destOrd="0" presId="urn:microsoft.com/office/officeart/2005/8/layout/orgChart1"/>
    <dgm:cxn modelId="{C389C00B-25ED-B246-B597-D6BE3E328682}" srcId="{CE8AF863-2AD2-E744-984A-B41446CD71BD}" destId="{1B593853-A816-D548-BAD7-6A02A069A40C}" srcOrd="3" destOrd="0" parTransId="{09BCA52C-3484-6B47-A74B-E8A17F67CB77}" sibTransId="{28A4646D-0950-A647-A6BC-7C75AED3E7A5}"/>
    <dgm:cxn modelId="{EDE7321A-67CF-B141-8F5F-D4A55F6FA118}" type="presOf" srcId="{CE8AF863-2AD2-E744-984A-B41446CD71BD}" destId="{5A05E21A-64EB-CA48-B927-6A4F1B3211F5}" srcOrd="0" destOrd="0" presId="urn:microsoft.com/office/officeart/2005/8/layout/orgChart1"/>
    <dgm:cxn modelId="{0BDA3138-AA6D-EA49-BAC8-4228EDD727CE}" type="presOf" srcId="{C56033B4-6019-2343-8C92-23A766668CC5}" destId="{4E92AA6C-A738-1940-B5DC-F0C084EEE090}" srcOrd="1" destOrd="0" presId="urn:microsoft.com/office/officeart/2005/8/layout/orgChart1"/>
    <dgm:cxn modelId="{C526645C-AAAC-9542-B575-739B5D2A18B8}" srcId="{CE8AF863-2AD2-E744-984A-B41446CD71BD}" destId="{C56033B4-6019-2343-8C92-23A766668CC5}" srcOrd="1" destOrd="0" parTransId="{FE84E8BF-4B4C-A34F-8889-39C4BA2EEDCF}" sibTransId="{A504B75B-B251-C942-9FCE-E8DE6381E64F}"/>
    <dgm:cxn modelId="{FFA6E945-F38F-284B-84EA-97A30CF5A94B}" type="presOf" srcId="{CE8AF863-2AD2-E744-984A-B41446CD71BD}" destId="{16CC64E9-32BF-0545-BEB3-3F3FB7D1BF7F}" srcOrd="1" destOrd="0" presId="urn:microsoft.com/office/officeart/2005/8/layout/orgChart1"/>
    <dgm:cxn modelId="{50878749-41E6-EC48-A223-6AC11DC79B26}" type="presOf" srcId="{4786D783-FC0A-2E41-8C40-0CFFCA223D34}" destId="{5F496CBB-9538-8847-86B7-43DD29971DF9}" srcOrd="0" destOrd="0" presId="urn:microsoft.com/office/officeart/2005/8/layout/orgChart1"/>
    <dgm:cxn modelId="{9DCE7A56-978A-D846-8A8D-FF9AB7C76012}" type="presOf" srcId="{09BCA52C-3484-6B47-A74B-E8A17F67CB77}" destId="{0C16F2B6-1A83-3247-8B18-E5D7EAAC133C}" srcOrd="0" destOrd="0" presId="urn:microsoft.com/office/officeart/2005/8/layout/orgChart1"/>
    <dgm:cxn modelId="{86DA7979-CC9D-BA48-8E20-C12857362B50}" type="presOf" srcId="{C56033B4-6019-2343-8C92-23A766668CC5}" destId="{5E85816A-6468-B94B-9F83-84080C7D6DD7}" srcOrd="0" destOrd="0" presId="urn:microsoft.com/office/officeart/2005/8/layout/orgChart1"/>
    <dgm:cxn modelId="{48E1237A-EDC9-1C41-A87B-369B9EDC009B}" type="presOf" srcId="{FF17CD2B-993E-3841-BB0B-D6A89A56681E}" destId="{4774AE19-AC63-3D46-98E0-5A92D8FBF821}" srcOrd="0" destOrd="0" presId="urn:microsoft.com/office/officeart/2005/8/layout/orgChart1"/>
    <dgm:cxn modelId="{8BC85991-0BCE-0D49-AF75-3A4661ECEC3B}" type="presOf" srcId="{1B593853-A816-D548-BAD7-6A02A069A40C}" destId="{CBC2260F-9BB1-594D-BA7A-FDE1B592A9F7}" srcOrd="1" destOrd="0" presId="urn:microsoft.com/office/officeart/2005/8/layout/orgChart1"/>
    <dgm:cxn modelId="{8AFE709B-D053-EB4D-A6B6-F9C3FEA4EA06}" type="presOf" srcId="{9F172610-3F8F-E44C-8287-C7C7A24EAC4B}" destId="{D88D4020-B876-6845-9439-F6FAF02EF55F}" srcOrd="0" destOrd="0" presId="urn:microsoft.com/office/officeart/2005/8/layout/orgChart1"/>
    <dgm:cxn modelId="{6BC7A59E-8FEB-DE43-A6A8-2301902A7A46}" type="presOf" srcId="{1B593853-A816-D548-BAD7-6A02A069A40C}" destId="{869D92B6-A089-4242-A65D-B1755B833B35}" srcOrd="0" destOrd="0" presId="urn:microsoft.com/office/officeart/2005/8/layout/orgChart1"/>
    <dgm:cxn modelId="{27FFD99E-0CEF-7C48-ACDC-CEC14B3C2DD1}" type="presOf" srcId="{E1E97542-E778-9048-BBB3-B9D73AEC82D4}" destId="{12C628C3-5D4A-5D45-9BBA-75A1C659638F}" srcOrd="1" destOrd="0" presId="urn:microsoft.com/office/officeart/2005/8/layout/orgChart1"/>
    <dgm:cxn modelId="{E4A478A1-BA3F-CA45-8616-598300B7915C}" type="presOf" srcId="{359F66D9-F298-1B46-A32A-5D44344D5E30}" destId="{5DBCCE9E-24E2-B24A-AB96-1F5A954BB633}" srcOrd="0" destOrd="0" presId="urn:microsoft.com/office/officeart/2005/8/layout/orgChart1"/>
    <dgm:cxn modelId="{13EB2EA7-581B-2D4E-8E09-087913487858}" srcId="{4F2DD9D3-5FF0-9D4E-8A3E-B22F18B31146}" destId="{CE8AF863-2AD2-E744-984A-B41446CD71BD}" srcOrd="0" destOrd="0" parTransId="{83317C56-8230-9F43-B0FE-93144A7A555A}" sibTransId="{AD9885DC-1663-264E-8391-5F1556143BE0}"/>
    <dgm:cxn modelId="{1EA3FCA8-A5BA-414D-B9E2-FA9C6A543B7C}" type="presOf" srcId="{4786D783-FC0A-2E41-8C40-0CFFCA223D34}" destId="{CC7F009A-3DE4-B749-8025-A7805138817B}" srcOrd="1" destOrd="0" presId="urn:microsoft.com/office/officeart/2005/8/layout/orgChart1"/>
    <dgm:cxn modelId="{2BCF91AD-F34F-2A4C-8AC0-68237FB746BB}" srcId="{CE8AF863-2AD2-E744-984A-B41446CD71BD}" destId="{FF17CD2B-993E-3841-BB0B-D6A89A56681E}" srcOrd="0" destOrd="0" parTransId="{C3F137DC-D3BF-A944-B167-89CA49D1D270}" sibTransId="{D3DC55F8-B2BD-8742-AA60-BAB6E851F92E}"/>
    <dgm:cxn modelId="{8C5584CD-41C1-F349-890C-B1408E663B06}" srcId="{CE8AF863-2AD2-E744-984A-B41446CD71BD}" destId="{4786D783-FC0A-2E41-8C40-0CFFCA223D34}" srcOrd="4" destOrd="0" parTransId="{359F66D9-F298-1B46-A32A-5D44344D5E30}" sibTransId="{4A83A0DA-09F6-5741-9B4C-9163B1AB5D08}"/>
    <dgm:cxn modelId="{C954D4CF-5596-1144-809B-5D08F69295AE}" type="presOf" srcId="{C3F137DC-D3BF-A944-B167-89CA49D1D270}" destId="{9B6E70EA-8ABF-4B4D-A15B-EECD5C2663F5}" srcOrd="0" destOrd="0" presId="urn:microsoft.com/office/officeart/2005/8/layout/orgChart1"/>
    <dgm:cxn modelId="{0C0D48DB-CC5C-714A-BC6E-AC2AF655FFB6}" srcId="{CE8AF863-2AD2-E744-984A-B41446CD71BD}" destId="{E1E97542-E778-9048-BBB3-B9D73AEC82D4}" srcOrd="2" destOrd="0" parTransId="{9F172610-3F8F-E44C-8287-C7C7A24EAC4B}" sibTransId="{4DF61158-A769-234A-A3F5-81B0B1772525}"/>
    <dgm:cxn modelId="{551884E6-0C3B-344A-A4D4-E80EFC4AEF52}" type="presOf" srcId="{4F2DD9D3-5FF0-9D4E-8A3E-B22F18B31146}" destId="{F71318E1-B4D9-7740-8D80-05223FDCF48F}" srcOrd="0" destOrd="0" presId="urn:microsoft.com/office/officeart/2005/8/layout/orgChart1"/>
    <dgm:cxn modelId="{531644ED-D4AF-3545-AFE1-DCD8485FAC63}" type="presOf" srcId="{E1E97542-E778-9048-BBB3-B9D73AEC82D4}" destId="{38739A28-096E-7F4C-86DF-D5B17509BEFF}" srcOrd="0" destOrd="0" presId="urn:microsoft.com/office/officeart/2005/8/layout/orgChart1"/>
    <dgm:cxn modelId="{C9E52FF6-65DD-7B44-88A6-553958138BA3}" type="presOf" srcId="{FE84E8BF-4B4C-A34F-8889-39C4BA2EEDCF}" destId="{02B12753-D7C3-B949-872B-D05100E10D37}" srcOrd="0" destOrd="0" presId="urn:microsoft.com/office/officeart/2005/8/layout/orgChart1"/>
    <dgm:cxn modelId="{C1B6EF97-1692-BC4A-9FD8-44D930681E82}" type="presParOf" srcId="{F71318E1-B4D9-7740-8D80-05223FDCF48F}" destId="{19A190BF-C463-9B4E-BDEE-32D5F5985FF0}" srcOrd="0" destOrd="0" presId="urn:microsoft.com/office/officeart/2005/8/layout/orgChart1"/>
    <dgm:cxn modelId="{7AD26A2A-A7FD-504D-B0BE-6584832B7417}" type="presParOf" srcId="{19A190BF-C463-9B4E-BDEE-32D5F5985FF0}" destId="{D8A46AC0-1A99-0E48-9C57-49FF98628FAC}" srcOrd="0" destOrd="0" presId="urn:microsoft.com/office/officeart/2005/8/layout/orgChart1"/>
    <dgm:cxn modelId="{F2B00928-5C14-2144-96CF-EE89C77664C3}" type="presParOf" srcId="{D8A46AC0-1A99-0E48-9C57-49FF98628FAC}" destId="{5A05E21A-64EB-CA48-B927-6A4F1B3211F5}" srcOrd="0" destOrd="0" presId="urn:microsoft.com/office/officeart/2005/8/layout/orgChart1"/>
    <dgm:cxn modelId="{DB2A648E-D611-5948-9E7B-DABAA3A36F4D}" type="presParOf" srcId="{D8A46AC0-1A99-0E48-9C57-49FF98628FAC}" destId="{16CC64E9-32BF-0545-BEB3-3F3FB7D1BF7F}" srcOrd="1" destOrd="0" presId="urn:microsoft.com/office/officeart/2005/8/layout/orgChart1"/>
    <dgm:cxn modelId="{47CE8356-C8E9-8448-9563-93159ED745AA}" type="presParOf" srcId="{19A190BF-C463-9B4E-BDEE-32D5F5985FF0}" destId="{12DE4ED5-FCA3-174F-841F-3B2BF8A72053}" srcOrd="1" destOrd="0" presId="urn:microsoft.com/office/officeart/2005/8/layout/orgChart1"/>
    <dgm:cxn modelId="{59028A51-F284-4D47-AA0F-4EEBD1B87461}" type="presParOf" srcId="{12DE4ED5-FCA3-174F-841F-3B2BF8A72053}" destId="{02B12753-D7C3-B949-872B-D05100E10D37}" srcOrd="0" destOrd="0" presId="urn:microsoft.com/office/officeart/2005/8/layout/orgChart1"/>
    <dgm:cxn modelId="{61C14A29-F019-444E-B7C7-5716BF5EA0D6}" type="presParOf" srcId="{12DE4ED5-FCA3-174F-841F-3B2BF8A72053}" destId="{5D315CB0-0460-0948-BCD1-C32F7FDA22EC}" srcOrd="1" destOrd="0" presId="urn:microsoft.com/office/officeart/2005/8/layout/orgChart1"/>
    <dgm:cxn modelId="{B6D6DB34-CE81-2F4E-9D32-07035D921FD7}" type="presParOf" srcId="{5D315CB0-0460-0948-BCD1-C32F7FDA22EC}" destId="{7A462E59-5208-4147-8FBD-32B69F93C898}" srcOrd="0" destOrd="0" presId="urn:microsoft.com/office/officeart/2005/8/layout/orgChart1"/>
    <dgm:cxn modelId="{2984D61F-8EF7-8846-9DFB-C8E3ED8BA77B}" type="presParOf" srcId="{7A462E59-5208-4147-8FBD-32B69F93C898}" destId="{5E85816A-6468-B94B-9F83-84080C7D6DD7}" srcOrd="0" destOrd="0" presId="urn:microsoft.com/office/officeart/2005/8/layout/orgChart1"/>
    <dgm:cxn modelId="{6EAA4932-2CAC-9442-B8A8-C8DF4DD7A33E}" type="presParOf" srcId="{7A462E59-5208-4147-8FBD-32B69F93C898}" destId="{4E92AA6C-A738-1940-B5DC-F0C084EEE090}" srcOrd="1" destOrd="0" presId="urn:microsoft.com/office/officeart/2005/8/layout/orgChart1"/>
    <dgm:cxn modelId="{73C7FAE1-85EA-6846-81BC-4A928A631280}" type="presParOf" srcId="{5D315CB0-0460-0948-BCD1-C32F7FDA22EC}" destId="{F2D77DC8-7D95-0643-A060-5576C291711A}" srcOrd="1" destOrd="0" presId="urn:microsoft.com/office/officeart/2005/8/layout/orgChart1"/>
    <dgm:cxn modelId="{6FAB179B-E051-DA4A-957B-C8651CC563FE}" type="presParOf" srcId="{5D315CB0-0460-0948-BCD1-C32F7FDA22EC}" destId="{7D6513CF-E581-A84F-806D-A0C8AFAD88D9}" srcOrd="2" destOrd="0" presId="urn:microsoft.com/office/officeart/2005/8/layout/orgChart1"/>
    <dgm:cxn modelId="{2344068C-11B7-964E-BDD1-EFD56D962766}" type="presParOf" srcId="{12DE4ED5-FCA3-174F-841F-3B2BF8A72053}" destId="{D88D4020-B876-6845-9439-F6FAF02EF55F}" srcOrd="2" destOrd="0" presId="urn:microsoft.com/office/officeart/2005/8/layout/orgChart1"/>
    <dgm:cxn modelId="{B9C1723E-BD56-894C-8A80-95C04B9001E9}" type="presParOf" srcId="{12DE4ED5-FCA3-174F-841F-3B2BF8A72053}" destId="{07AE9930-A19F-5647-ADC3-ABF012CD78E9}" srcOrd="3" destOrd="0" presId="urn:microsoft.com/office/officeart/2005/8/layout/orgChart1"/>
    <dgm:cxn modelId="{7EB36991-CC75-5948-84F3-01B181F07CA0}" type="presParOf" srcId="{07AE9930-A19F-5647-ADC3-ABF012CD78E9}" destId="{06D542B0-38C8-3749-A3E3-0C16C654D20F}" srcOrd="0" destOrd="0" presId="urn:microsoft.com/office/officeart/2005/8/layout/orgChart1"/>
    <dgm:cxn modelId="{99A13A63-6484-E44C-94D2-ACBB4E0F77CD}" type="presParOf" srcId="{06D542B0-38C8-3749-A3E3-0C16C654D20F}" destId="{38739A28-096E-7F4C-86DF-D5B17509BEFF}" srcOrd="0" destOrd="0" presId="urn:microsoft.com/office/officeart/2005/8/layout/orgChart1"/>
    <dgm:cxn modelId="{50E15F04-DFB5-134C-9D2E-01186F89D538}" type="presParOf" srcId="{06D542B0-38C8-3749-A3E3-0C16C654D20F}" destId="{12C628C3-5D4A-5D45-9BBA-75A1C659638F}" srcOrd="1" destOrd="0" presId="urn:microsoft.com/office/officeart/2005/8/layout/orgChart1"/>
    <dgm:cxn modelId="{AE778AE2-6C00-7746-AF46-1DFD7A504E6A}" type="presParOf" srcId="{07AE9930-A19F-5647-ADC3-ABF012CD78E9}" destId="{0FC3F656-1812-A04D-BC52-625FCCA4C4C0}" srcOrd="1" destOrd="0" presId="urn:microsoft.com/office/officeart/2005/8/layout/orgChart1"/>
    <dgm:cxn modelId="{CFB6EFEC-63E5-D348-AFCE-33FB514606EB}" type="presParOf" srcId="{07AE9930-A19F-5647-ADC3-ABF012CD78E9}" destId="{792F1BE8-B0AD-F640-8A39-B147E585ECA1}" srcOrd="2" destOrd="0" presId="urn:microsoft.com/office/officeart/2005/8/layout/orgChart1"/>
    <dgm:cxn modelId="{B0FC61A5-4210-6C4A-AB43-C7A6A7B2E3A4}" type="presParOf" srcId="{12DE4ED5-FCA3-174F-841F-3B2BF8A72053}" destId="{0C16F2B6-1A83-3247-8B18-E5D7EAAC133C}" srcOrd="4" destOrd="0" presId="urn:microsoft.com/office/officeart/2005/8/layout/orgChart1"/>
    <dgm:cxn modelId="{403A6831-267D-D445-89B3-DCFE75FC7802}" type="presParOf" srcId="{12DE4ED5-FCA3-174F-841F-3B2BF8A72053}" destId="{46AFA6CD-E7E7-7644-BF09-874F2299A91E}" srcOrd="5" destOrd="0" presId="urn:microsoft.com/office/officeart/2005/8/layout/orgChart1"/>
    <dgm:cxn modelId="{2C4F537F-2C31-214C-86D8-59D708744FC8}" type="presParOf" srcId="{46AFA6CD-E7E7-7644-BF09-874F2299A91E}" destId="{98292AB9-A4D1-D848-A542-46BE13ACB06D}" srcOrd="0" destOrd="0" presId="urn:microsoft.com/office/officeart/2005/8/layout/orgChart1"/>
    <dgm:cxn modelId="{064D404A-D707-904D-8B69-C8C926023E2E}" type="presParOf" srcId="{98292AB9-A4D1-D848-A542-46BE13ACB06D}" destId="{869D92B6-A089-4242-A65D-B1755B833B35}" srcOrd="0" destOrd="0" presId="urn:microsoft.com/office/officeart/2005/8/layout/orgChart1"/>
    <dgm:cxn modelId="{C46B139A-183E-0146-9200-A9F88399DC9D}" type="presParOf" srcId="{98292AB9-A4D1-D848-A542-46BE13ACB06D}" destId="{CBC2260F-9BB1-594D-BA7A-FDE1B592A9F7}" srcOrd="1" destOrd="0" presId="urn:microsoft.com/office/officeart/2005/8/layout/orgChart1"/>
    <dgm:cxn modelId="{C352F7FA-745A-9A4A-A03C-5B1B0B920CA5}" type="presParOf" srcId="{46AFA6CD-E7E7-7644-BF09-874F2299A91E}" destId="{BE0FC1FA-EF0A-1F4F-BD04-569478F2BFC6}" srcOrd="1" destOrd="0" presId="urn:microsoft.com/office/officeart/2005/8/layout/orgChart1"/>
    <dgm:cxn modelId="{DF0E5E35-E254-EC44-950B-D9ED33CC0C61}" type="presParOf" srcId="{46AFA6CD-E7E7-7644-BF09-874F2299A91E}" destId="{7AC21F80-1DFE-074D-9C7D-511F9C63F2B1}" srcOrd="2" destOrd="0" presId="urn:microsoft.com/office/officeart/2005/8/layout/orgChart1"/>
    <dgm:cxn modelId="{A07BCF0B-EB3B-8344-A67B-A1783902A1BE}" type="presParOf" srcId="{12DE4ED5-FCA3-174F-841F-3B2BF8A72053}" destId="{5DBCCE9E-24E2-B24A-AB96-1F5A954BB633}" srcOrd="6" destOrd="0" presId="urn:microsoft.com/office/officeart/2005/8/layout/orgChart1"/>
    <dgm:cxn modelId="{51480632-E5A7-0E41-8685-7D3E92BA4054}" type="presParOf" srcId="{12DE4ED5-FCA3-174F-841F-3B2BF8A72053}" destId="{6440977C-0FA1-B74A-834A-16795500788C}" srcOrd="7" destOrd="0" presId="urn:microsoft.com/office/officeart/2005/8/layout/orgChart1"/>
    <dgm:cxn modelId="{FC3C94D7-8A6D-4541-917D-30B478AB2722}" type="presParOf" srcId="{6440977C-0FA1-B74A-834A-16795500788C}" destId="{6A675BA9-23B1-8F4F-873F-72F7A648DB80}" srcOrd="0" destOrd="0" presId="urn:microsoft.com/office/officeart/2005/8/layout/orgChart1"/>
    <dgm:cxn modelId="{139A3A4B-AB9B-9347-945D-7C51E7892409}" type="presParOf" srcId="{6A675BA9-23B1-8F4F-873F-72F7A648DB80}" destId="{5F496CBB-9538-8847-86B7-43DD29971DF9}" srcOrd="0" destOrd="0" presId="urn:microsoft.com/office/officeart/2005/8/layout/orgChart1"/>
    <dgm:cxn modelId="{E15A9AF0-6236-8742-A490-785CC07DE378}" type="presParOf" srcId="{6A675BA9-23B1-8F4F-873F-72F7A648DB80}" destId="{CC7F009A-3DE4-B749-8025-A7805138817B}" srcOrd="1" destOrd="0" presId="urn:microsoft.com/office/officeart/2005/8/layout/orgChart1"/>
    <dgm:cxn modelId="{D79326CA-92E7-2A46-BFE1-FC13250C972B}" type="presParOf" srcId="{6440977C-0FA1-B74A-834A-16795500788C}" destId="{56C47923-3C2C-2147-ACFA-BB0DA1AFBED8}" srcOrd="1" destOrd="0" presId="urn:microsoft.com/office/officeart/2005/8/layout/orgChart1"/>
    <dgm:cxn modelId="{E5225A7C-42BB-8441-946B-73E916366612}" type="presParOf" srcId="{6440977C-0FA1-B74A-834A-16795500788C}" destId="{FF10ACC1-F390-2F4E-97C7-B00B3FBC1884}" srcOrd="2" destOrd="0" presId="urn:microsoft.com/office/officeart/2005/8/layout/orgChart1"/>
    <dgm:cxn modelId="{A8C7035D-DF25-B748-ACA5-4763E6B110F5}" type="presParOf" srcId="{19A190BF-C463-9B4E-BDEE-32D5F5985FF0}" destId="{711DB13F-A930-4E4E-A997-EEE7F024017E}" srcOrd="2" destOrd="0" presId="urn:microsoft.com/office/officeart/2005/8/layout/orgChart1"/>
    <dgm:cxn modelId="{F34CBE02-38FF-9F4C-9DDA-07FC2A73CD7E}" type="presParOf" srcId="{711DB13F-A930-4E4E-A997-EEE7F024017E}" destId="{9B6E70EA-8ABF-4B4D-A15B-EECD5C2663F5}" srcOrd="0" destOrd="0" presId="urn:microsoft.com/office/officeart/2005/8/layout/orgChart1"/>
    <dgm:cxn modelId="{27F6B1C3-C97A-6B44-9057-04AA3BB24B13}" type="presParOf" srcId="{711DB13F-A930-4E4E-A997-EEE7F024017E}" destId="{0AA1E0D2-F8CE-A044-9AFB-373071174F19}" srcOrd="1" destOrd="0" presId="urn:microsoft.com/office/officeart/2005/8/layout/orgChart1"/>
    <dgm:cxn modelId="{C9D0C4E2-D6B2-C94D-85D8-FC83D8581EBB}" type="presParOf" srcId="{0AA1E0D2-F8CE-A044-9AFB-373071174F19}" destId="{B7141B13-CE5C-ED47-B472-CAFE0408EB3A}" srcOrd="0" destOrd="0" presId="urn:microsoft.com/office/officeart/2005/8/layout/orgChart1"/>
    <dgm:cxn modelId="{3C869241-E01D-8646-9881-1EA3C0957FE3}" type="presParOf" srcId="{B7141B13-CE5C-ED47-B472-CAFE0408EB3A}" destId="{4774AE19-AC63-3D46-98E0-5A92D8FBF821}" srcOrd="0" destOrd="0" presId="urn:microsoft.com/office/officeart/2005/8/layout/orgChart1"/>
    <dgm:cxn modelId="{4ED3E633-B432-AA44-9281-D3EF726B84ED}" type="presParOf" srcId="{B7141B13-CE5C-ED47-B472-CAFE0408EB3A}" destId="{7C47E471-A564-1446-9363-FDD474540E9C}" srcOrd="1" destOrd="0" presId="urn:microsoft.com/office/officeart/2005/8/layout/orgChart1"/>
    <dgm:cxn modelId="{D023520C-92AD-A144-8F22-A89D813540F5}" type="presParOf" srcId="{0AA1E0D2-F8CE-A044-9AFB-373071174F19}" destId="{C62CBC3E-85E6-544C-B101-0C42592D3444}" srcOrd="1" destOrd="0" presId="urn:microsoft.com/office/officeart/2005/8/layout/orgChart1"/>
    <dgm:cxn modelId="{6F1D9325-EAA1-AA45-8EEF-3827A6025A46}" type="presParOf" srcId="{0AA1E0D2-F8CE-A044-9AFB-373071174F19}" destId="{0BF0B9A1-8632-D742-BC41-2FB68F77D8E4}"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6E70EA-8ABF-4B4D-A15B-EECD5C2663F5}">
      <dsp:nvSpPr>
        <dsp:cNvPr id="0" name=""/>
        <dsp:cNvSpPr/>
      </dsp:nvSpPr>
      <dsp:spPr>
        <a:xfrm>
          <a:off x="5079588" y="1653189"/>
          <a:ext cx="241076" cy="1056144"/>
        </a:xfrm>
        <a:custGeom>
          <a:avLst/>
          <a:gdLst/>
          <a:ahLst/>
          <a:cxnLst/>
          <a:rect l="0" t="0" r="0" b="0"/>
          <a:pathLst>
            <a:path>
              <a:moveTo>
                <a:pt x="241076" y="0"/>
              </a:moveTo>
              <a:lnTo>
                <a:pt x="241076" y="1056144"/>
              </a:lnTo>
              <a:lnTo>
                <a:pt x="0" y="1056144"/>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DBCCE9E-24E2-B24A-AB96-1F5A954BB633}">
      <dsp:nvSpPr>
        <dsp:cNvPr id="0" name=""/>
        <dsp:cNvSpPr/>
      </dsp:nvSpPr>
      <dsp:spPr>
        <a:xfrm>
          <a:off x="5320664" y="1653189"/>
          <a:ext cx="4167177" cy="2112288"/>
        </a:xfrm>
        <a:custGeom>
          <a:avLst/>
          <a:gdLst/>
          <a:ahLst/>
          <a:cxnLst/>
          <a:rect l="0" t="0" r="0" b="0"/>
          <a:pathLst>
            <a:path>
              <a:moveTo>
                <a:pt x="0" y="0"/>
              </a:moveTo>
              <a:lnTo>
                <a:pt x="0" y="1871211"/>
              </a:lnTo>
              <a:lnTo>
                <a:pt x="4167177" y="1871211"/>
              </a:lnTo>
              <a:lnTo>
                <a:pt x="4167177" y="211228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16F2B6-1A83-3247-8B18-E5D7EAAC133C}">
      <dsp:nvSpPr>
        <dsp:cNvPr id="0" name=""/>
        <dsp:cNvSpPr/>
      </dsp:nvSpPr>
      <dsp:spPr>
        <a:xfrm>
          <a:off x="5320664" y="1653189"/>
          <a:ext cx="1389059" cy="2112288"/>
        </a:xfrm>
        <a:custGeom>
          <a:avLst/>
          <a:gdLst/>
          <a:ahLst/>
          <a:cxnLst/>
          <a:rect l="0" t="0" r="0" b="0"/>
          <a:pathLst>
            <a:path>
              <a:moveTo>
                <a:pt x="0" y="0"/>
              </a:moveTo>
              <a:lnTo>
                <a:pt x="0" y="1871211"/>
              </a:lnTo>
              <a:lnTo>
                <a:pt x="1389059" y="1871211"/>
              </a:lnTo>
              <a:lnTo>
                <a:pt x="1389059" y="211228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88D4020-B876-6845-9439-F6FAF02EF55F}">
      <dsp:nvSpPr>
        <dsp:cNvPr id="0" name=""/>
        <dsp:cNvSpPr/>
      </dsp:nvSpPr>
      <dsp:spPr>
        <a:xfrm>
          <a:off x="3931605" y="1653189"/>
          <a:ext cx="1389059" cy="2112288"/>
        </a:xfrm>
        <a:custGeom>
          <a:avLst/>
          <a:gdLst/>
          <a:ahLst/>
          <a:cxnLst/>
          <a:rect l="0" t="0" r="0" b="0"/>
          <a:pathLst>
            <a:path>
              <a:moveTo>
                <a:pt x="1389059" y="0"/>
              </a:moveTo>
              <a:lnTo>
                <a:pt x="1389059" y="1871211"/>
              </a:lnTo>
              <a:lnTo>
                <a:pt x="0" y="1871211"/>
              </a:lnTo>
              <a:lnTo>
                <a:pt x="0" y="211228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B12753-D7C3-B949-872B-D05100E10D37}">
      <dsp:nvSpPr>
        <dsp:cNvPr id="0" name=""/>
        <dsp:cNvSpPr/>
      </dsp:nvSpPr>
      <dsp:spPr>
        <a:xfrm>
          <a:off x="1153487" y="1653189"/>
          <a:ext cx="4167177" cy="2112288"/>
        </a:xfrm>
        <a:custGeom>
          <a:avLst/>
          <a:gdLst/>
          <a:ahLst/>
          <a:cxnLst/>
          <a:rect l="0" t="0" r="0" b="0"/>
          <a:pathLst>
            <a:path>
              <a:moveTo>
                <a:pt x="4167177" y="0"/>
              </a:moveTo>
              <a:lnTo>
                <a:pt x="4167177" y="1871211"/>
              </a:lnTo>
              <a:lnTo>
                <a:pt x="0" y="1871211"/>
              </a:lnTo>
              <a:lnTo>
                <a:pt x="0" y="211228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A05E21A-64EB-CA48-B927-6A4F1B3211F5}">
      <dsp:nvSpPr>
        <dsp:cNvPr id="0" name=""/>
        <dsp:cNvSpPr/>
      </dsp:nvSpPr>
      <dsp:spPr>
        <a:xfrm>
          <a:off x="4172681" y="505206"/>
          <a:ext cx="2295965" cy="1147982"/>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0" kern="1200" dirty="0"/>
            <a:t>PSHE</a:t>
          </a:r>
          <a:r>
            <a:rPr lang="en-US" sz="2000" kern="1200" dirty="0"/>
            <a:t> </a:t>
          </a:r>
        </a:p>
      </dsp:txBody>
      <dsp:txXfrm>
        <a:off x="4172681" y="505206"/>
        <a:ext cx="2295965" cy="1147982"/>
      </dsp:txXfrm>
    </dsp:sp>
    <dsp:sp modelId="{5E85816A-6468-B94B-9F83-84080C7D6DD7}">
      <dsp:nvSpPr>
        <dsp:cNvPr id="0" name=""/>
        <dsp:cNvSpPr/>
      </dsp:nvSpPr>
      <dsp:spPr>
        <a:xfrm>
          <a:off x="5504" y="3765477"/>
          <a:ext cx="2295965" cy="1147982"/>
        </a:xfrm>
        <a:prstGeom prst="rect">
          <a:avLst/>
        </a:prstGeom>
        <a:solidFill>
          <a:schemeClr val="accent5">
            <a:lumMod val="40000"/>
            <a:lumOff val="6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Cambridge PSHE curriculum </a:t>
          </a:r>
        </a:p>
      </dsp:txBody>
      <dsp:txXfrm>
        <a:off x="5504" y="3765477"/>
        <a:ext cx="2295965" cy="1147982"/>
      </dsp:txXfrm>
    </dsp:sp>
    <dsp:sp modelId="{38739A28-096E-7F4C-86DF-D5B17509BEFF}">
      <dsp:nvSpPr>
        <dsp:cNvPr id="0" name=""/>
        <dsp:cNvSpPr/>
      </dsp:nvSpPr>
      <dsp:spPr>
        <a:xfrm>
          <a:off x="2783622" y="3765477"/>
          <a:ext cx="2295965" cy="1147982"/>
        </a:xfrm>
        <a:prstGeom prst="rect">
          <a:avLst/>
        </a:prstGeom>
        <a:solidFill>
          <a:schemeClr val="accent5">
            <a:lumMod val="40000"/>
            <a:lumOff val="6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Educate &amp; Celebrate</a:t>
          </a:r>
        </a:p>
      </dsp:txBody>
      <dsp:txXfrm>
        <a:off x="2783622" y="3765477"/>
        <a:ext cx="2295965" cy="1147982"/>
      </dsp:txXfrm>
    </dsp:sp>
    <dsp:sp modelId="{869D92B6-A089-4242-A65D-B1755B833B35}">
      <dsp:nvSpPr>
        <dsp:cNvPr id="0" name=""/>
        <dsp:cNvSpPr/>
      </dsp:nvSpPr>
      <dsp:spPr>
        <a:xfrm>
          <a:off x="5561740" y="3765477"/>
          <a:ext cx="2295965" cy="1147982"/>
        </a:xfrm>
        <a:prstGeom prst="rect">
          <a:avLst/>
        </a:prstGeom>
        <a:solidFill>
          <a:schemeClr val="accent5">
            <a:lumMod val="40000"/>
            <a:lumOff val="6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2000" kern="1200" dirty="0"/>
            <a:t>Great2BeMe </a:t>
          </a:r>
          <a:r>
            <a:rPr lang="en-US" sz="2000" kern="1200" dirty="0" err="1"/>
            <a:t>programme</a:t>
          </a:r>
          <a:endParaRPr lang="en-US" sz="2000" kern="1200" dirty="0"/>
        </a:p>
      </dsp:txBody>
      <dsp:txXfrm>
        <a:off x="5561740" y="3765477"/>
        <a:ext cx="2295965" cy="1147982"/>
      </dsp:txXfrm>
    </dsp:sp>
    <dsp:sp modelId="{5F496CBB-9538-8847-86B7-43DD29971DF9}">
      <dsp:nvSpPr>
        <dsp:cNvPr id="0" name=""/>
        <dsp:cNvSpPr/>
      </dsp:nvSpPr>
      <dsp:spPr>
        <a:xfrm>
          <a:off x="8339859" y="3765477"/>
          <a:ext cx="2295965" cy="1147982"/>
        </a:xfrm>
        <a:prstGeom prst="rect">
          <a:avLst/>
        </a:prstGeom>
        <a:solidFill>
          <a:schemeClr val="accent5">
            <a:lumMod val="40000"/>
            <a:lumOff val="6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Other subject areas, e.g. Science Curriculum, ICT curriculum</a:t>
          </a:r>
        </a:p>
      </dsp:txBody>
      <dsp:txXfrm>
        <a:off x="8339859" y="3765477"/>
        <a:ext cx="2295965" cy="1147982"/>
      </dsp:txXfrm>
    </dsp:sp>
    <dsp:sp modelId="{4774AE19-AC63-3D46-98E0-5A92D8FBF821}">
      <dsp:nvSpPr>
        <dsp:cNvPr id="0" name=""/>
        <dsp:cNvSpPr/>
      </dsp:nvSpPr>
      <dsp:spPr>
        <a:xfrm>
          <a:off x="1298775" y="2135342"/>
          <a:ext cx="3780812" cy="1147982"/>
        </a:xfrm>
        <a:prstGeom prst="rect">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kern="1200" dirty="0"/>
            <a:t>Relationships Education &amp; Health Education</a:t>
          </a:r>
        </a:p>
      </dsp:txBody>
      <dsp:txXfrm>
        <a:off x="1298775" y="2135342"/>
        <a:ext cx="3780812" cy="114798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D5FC1-729C-3948-B897-965B61B9FD3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5522F7C-4ADC-E240-9C09-12D07A9608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5EDB453-B10B-4542-AB8F-0E8002B7B280}"/>
              </a:ext>
            </a:extLst>
          </p:cNvPr>
          <p:cNvSpPr>
            <a:spLocks noGrp="1"/>
          </p:cNvSpPr>
          <p:nvPr>
            <p:ph type="dt" sz="half" idx="10"/>
          </p:nvPr>
        </p:nvSpPr>
        <p:spPr/>
        <p:txBody>
          <a:bodyPr/>
          <a:lstStyle/>
          <a:p>
            <a:fld id="{8F300801-D900-504F-B567-1067D516CD12}" type="datetimeFigureOut">
              <a:rPr lang="en-US" smtClean="0"/>
              <a:t>9/22/2020</a:t>
            </a:fld>
            <a:endParaRPr lang="en-US"/>
          </a:p>
        </p:txBody>
      </p:sp>
      <p:sp>
        <p:nvSpPr>
          <p:cNvPr id="5" name="Footer Placeholder 4">
            <a:extLst>
              <a:ext uri="{FF2B5EF4-FFF2-40B4-BE49-F238E27FC236}">
                <a16:creationId xmlns:a16="http://schemas.microsoft.com/office/drawing/2014/main" id="{A9EF17AD-1BAB-DC46-A9EF-9CC9D9B3DC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4D8483-3925-DD49-B723-134DF1D2ACFD}"/>
              </a:ext>
            </a:extLst>
          </p:cNvPr>
          <p:cNvSpPr>
            <a:spLocks noGrp="1"/>
          </p:cNvSpPr>
          <p:nvPr>
            <p:ph type="sldNum" sz="quarter" idx="12"/>
          </p:nvPr>
        </p:nvSpPr>
        <p:spPr/>
        <p:txBody>
          <a:bodyPr/>
          <a:lstStyle/>
          <a:p>
            <a:fld id="{84637534-C9EF-9043-8951-130472D5F7C8}" type="slidenum">
              <a:rPr lang="en-US" smtClean="0"/>
              <a:t>‹#›</a:t>
            </a:fld>
            <a:endParaRPr lang="en-US"/>
          </a:p>
        </p:txBody>
      </p:sp>
    </p:spTree>
    <p:extLst>
      <p:ext uri="{BB962C8B-B14F-4D97-AF65-F5344CB8AC3E}">
        <p14:creationId xmlns:p14="http://schemas.microsoft.com/office/powerpoint/2010/main" val="4191190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F639C-6EA9-9845-A1AD-103BC9EF59F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FB94F69-969A-A046-9C1B-34AD3C0FC76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4353DD-38AA-5A43-AA72-EC47848479DF}"/>
              </a:ext>
            </a:extLst>
          </p:cNvPr>
          <p:cNvSpPr>
            <a:spLocks noGrp="1"/>
          </p:cNvSpPr>
          <p:nvPr>
            <p:ph type="dt" sz="half" idx="10"/>
          </p:nvPr>
        </p:nvSpPr>
        <p:spPr/>
        <p:txBody>
          <a:bodyPr/>
          <a:lstStyle/>
          <a:p>
            <a:fld id="{8F300801-D900-504F-B567-1067D516CD12}" type="datetimeFigureOut">
              <a:rPr lang="en-US" smtClean="0"/>
              <a:t>9/22/2020</a:t>
            </a:fld>
            <a:endParaRPr lang="en-US"/>
          </a:p>
        </p:txBody>
      </p:sp>
      <p:sp>
        <p:nvSpPr>
          <p:cNvPr id="5" name="Footer Placeholder 4">
            <a:extLst>
              <a:ext uri="{FF2B5EF4-FFF2-40B4-BE49-F238E27FC236}">
                <a16:creationId xmlns:a16="http://schemas.microsoft.com/office/drawing/2014/main" id="{8F4B7AA4-D696-954A-A4C6-EB01E3EBE1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965906-CD43-224D-A00D-B95DB661C2D7}"/>
              </a:ext>
            </a:extLst>
          </p:cNvPr>
          <p:cNvSpPr>
            <a:spLocks noGrp="1"/>
          </p:cNvSpPr>
          <p:nvPr>
            <p:ph type="sldNum" sz="quarter" idx="12"/>
          </p:nvPr>
        </p:nvSpPr>
        <p:spPr/>
        <p:txBody>
          <a:bodyPr/>
          <a:lstStyle/>
          <a:p>
            <a:fld id="{84637534-C9EF-9043-8951-130472D5F7C8}" type="slidenum">
              <a:rPr lang="en-US" smtClean="0"/>
              <a:t>‹#›</a:t>
            </a:fld>
            <a:endParaRPr lang="en-US"/>
          </a:p>
        </p:txBody>
      </p:sp>
    </p:spTree>
    <p:extLst>
      <p:ext uri="{BB962C8B-B14F-4D97-AF65-F5344CB8AC3E}">
        <p14:creationId xmlns:p14="http://schemas.microsoft.com/office/powerpoint/2010/main" val="40536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6845-5F41-B24D-B9A7-CB1738A3D71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A07C952-AC60-294E-BD5A-BC830BD3064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A33118A-9DE1-A34E-8E98-783ED267F50F}"/>
              </a:ext>
            </a:extLst>
          </p:cNvPr>
          <p:cNvSpPr>
            <a:spLocks noGrp="1"/>
          </p:cNvSpPr>
          <p:nvPr>
            <p:ph type="dt" sz="half" idx="10"/>
          </p:nvPr>
        </p:nvSpPr>
        <p:spPr/>
        <p:txBody>
          <a:bodyPr/>
          <a:lstStyle/>
          <a:p>
            <a:fld id="{8F300801-D900-504F-B567-1067D516CD12}" type="datetimeFigureOut">
              <a:rPr lang="en-US" smtClean="0"/>
              <a:t>9/22/2020</a:t>
            </a:fld>
            <a:endParaRPr lang="en-US"/>
          </a:p>
        </p:txBody>
      </p:sp>
      <p:sp>
        <p:nvSpPr>
          <p:cNvPr id="5" name="Footer Placeholder 4">
            <a:extLst>
              <a:ext uri="{FF2B5EF4-FFF2-40B4-BE49-F238E27FC236}">
                <a16:creationId xmlns:a16="http://schemas.microsoft.com/office/drawing/2014/main" id="{43451D5E-EE09-C744-A1B2-9536E890A3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0CB81F-DC46-AF4F-AEDE-86493E70B9AA}"/>
              </a:ext>
            </a:extLst>
          </p:cNvPr>
          <p:cNvSpPr>
            <a:spLocks noGrp="1"/>
          </p:cNvSpPr>
          <p:nvPr>
            <p:ph type="sldNum" sz="quarter" idx="12"/>
          </p:nvPr>
        </p:nvSpPr>
        <p:spPr/>
        <p:txBody>
          <a:bodyPr/>
          <a:lstStyle/>
          <a:p>
            <a:fld id="{84637534-C9EF-9043-8951-130472D5F7C8}" type="slidenum">
              <a:rPr lang="en-US" smtClean="0"/>
              <a:t>‹#›</a:t>
            </a:fld>
            <a:endParaRPr lang="en-US"/>
          </a:p>
        </p:txBody>
      </p:sp>
    </p:spTree>
    <p:extLst>
      <p:ext uri="{BB962C8B-B14F-4D97-AF65-F5344CB8AC3E}">
        <p14:creationId xmlns:p14="http://schemas.microsoft.com/office/powerpoint/2010/main" val="5640538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BE360-8350-724C-B4CB-8612AA73279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3ADD7A-A79A-7947-9159-935621900DF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0E0A2E1-CC75-FA4B-80D2-2405EE1D006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3707AF-413E-104C-AFE3-4E0381C6CAFD}"/>
              </a:ext>
            </a:extLst>
          </p:cNvPr>
          <p:cNvSpPr>
            <a:spLocks noGrp="1"/>
          </p:cNvSpPr>
          <p:nvPr>
            <p:ph type="dt" sz="half" idx="10"/>
          </p:nvPr>
        </p:nvSpPr>
        <p:spPr/>
        <p:txBody>
          <a:bodyPr/>
          <a:lstStyle/>
          <a:p>
            <a:fld id="{8F300801-D900-504F-B567-1067D516CD12}" type="datetimeFigureOut">
              <a:rPr lang="en-US" smtClean="0"/>
              <a:t>9/22/2020</a:t>
            </a:fld>
            <a:endParaRPr lang="en-US"/>
          </a:p>
        </p:txBody>
      </p:sp>
      <p:sp>
        <p:nvSpPr>
          <p:cNvPr id="6" name="Footer Placeholder 5">
            <a:extLst>
              <a:ext uri="{FF2B5EF4-FFF2-40B4-BE49-F238E27FC236}">
                <a16:creationId xmlns:a16="http://schemas.microsoft.com/office/drawing/2014/main" id="{960AA263-0756-EF47-AFCF-6362B25CD0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87BDE8-9B03-1A45-96FF-3F9F3C0421D2}"/>
              </a:ext>
            </a:extLst>
          </p:cNvPr>
          <p:cNvSpPr>
            <a:spLocks noGrp="1"/>
          </p:cNvSpPr>
          <p:nvPr>
            <p:ph type="sldNum" sz="quarter" idx="12"/>
          </p:nvPr>
        </p:nvSpPr>
        <p:spPr/>
        <p:txBody>
          <a:bodyPr/>
          <a:lstStyle/>
          <a:p>
            <a:fld id="{84637534-C9EF-9043-8951-130472D5F7C8}" type="slidenum">
              <a:rPr lang="en-US" smtClean="0"/>
              <a:t>‹#›</a:t>
            </a:fld>
            <a:endParaRPr lang="en-US"/>
          </a:p>
        </p:txBody>
      </p:sp>
    </p:spTree>
    <p:extLst>
      <p:ext uri="{BB962C8B-B14F-4D97-AF65-F5344CB8AC3E}">
        <p14:creationId xmlns:p14="http://schemas.microsoft.com/office/powerpoint/2010/main" val="113769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49A7F-D582-8A44-8365-A30901D9018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34B59B6-5546-9B44-A9A6-65F8F9DD33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D3155F7-82C2-4844-A380-B9FA39F4DC7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2CE40DA-C449-7C41-B6A8-2E9FF1DA0B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CB6F7DF-BE01-8B47-B2BD-E050C7D8614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8F25577-29FC-7C41-B808-42430BCC9F42}"/>
              </a:ext>
            </a:extLst>
          </p:cNvPr>
          <p:cNvSpPr>
            <a:spLocks noGrp="1"/>
          </p:cNvSpPr>
          <p:nvPr>
            <p:ph type="dt" sz="half" idx="10"/>
          </p:nvPr>
        </p:nvSpPr>
        <p:spPr/>
        <p:txBody>
          <a:bodyPr/>
          <a:lstStyle/>
          <a:p>
            <a:fld id="{8F300801-D900-504F-B567-1067D516CD12}" type="datetimeFigureOut">
              <a:rPr lang="en-US" smtClean="0"/>
              <a:t>9/22/2020</a:t>
            </a:fld>
            <a:endParaRPr lang="en-US"/>
          </a:p>
        </p:txBody>
      </p:sp>
      <p:sp>
        <p:nvSpPr>
          <p:cNvPr id="8" name="Footer Placeholder 7">
            <a:extLst>
              <a:ext uri="{FF2B5EF4-FFF2-40B4-BE49-F238E27FC236}">
                <a16:creationId xmlns:a16="http://schemas.microsoft.com/office/drawing/2014/main" id="{BAA19837-454D-834E-A95A-967FE5905E5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4E9A656-F7D7-5A45-B2A5-D5E975F75F04}"/>
              </a:ext>
            </a:extLst>
          </p:cNvPr>
          <p:cNvSpPr>
            <a:spLocks noGrp="1"/>
          </p:cNvSpPr>
          <p:nvPr>
            <p:ph type="sldNum" sz="quarter" idx="12"/>
          </p:nvPr>
        </p:nvSpPr>
        <p:spPr/>
        <p:txBody>
          <a:bodyPr/>
          <a:lstStyle/>
          <a:p>
            <a:fld id="{84637534-C9EF-9043-8951-130472D5F7C8}" type="slidenum">
              <a:rPr lang="en-US" smtClean="0"/>
              <a:t>‹#›</a:t>
            </a:fld>
            <a:endParaRPr lang="en-US"/>
          </a:p>
        </p:txBody>
      </p:sp>
    </p:spTree>
    <p:extLst>
      <p:ext uri="{BB962C8B-B14F-4D97-AF65-F5344CB8AC3E}">
        <p14:creationId xmlns:p14="http://schemas.microsoft.com/office/powerpoint/2010/main" val="1502967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E5CA9-7FB4-204E-B162-365CFE61199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0B6F2B4-3AC6-F640-9C00-077E3553DCAC}"/>
              </a:ext>
            </a:extLst>
          </p:cNvPr>
          <p:cNvSpPr>
            <a:spLocks noGrp="1"/>
          </p:cNvSpPr>
          <p:nvPr>
            <p:ph type="dt" sz="half" idx="10"/>
          </p:nvPr>
        </p:nvSpPr>
        <p:spPr/>
        <p:txBody>
          <a:bodyPr/>
          <a:lstStyle/>
          <a:p>
            <a:fld id="{8F300801-D900-504F-B567-1067D516CD12}" type="datetimeFigureOut">
              <a:rPr lang="en-US" smtClean="0"/>
              <a:t>9/22/2020</a:t>
            </a:fld>
            <a:endParaRPr lang="en-US"/>
          </a:p>
        </p:txBody>
      </p:sp>
      <p:sp>
        <p:nvSpPr>
          <p:cNvPr id="4" name="Footer Placeholder 3">
            <a:extLst>
              <a:ext uri="{FF2B5EF4-FFF2-40B4-BE49-F238E27FC236}">
                <a16:creationId xmlns:a16="http://schemas.microsoft.com/office/drawing/2014/main" id="{0BDFCC5B-BBAB-714F-9B0B-D019DF1B7C7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D803413-FFB1-5849-BE94-82CD54C9240E}"/>
              </a:ext>
            </a:extLst>
          </p:cNvPr>
          <p:cNvSpPr>
            <a:spLocks noGrp="1"/>
          </p:cNvSpPr>
          <p:nvPr>
            <p:ph type="sldNum" sz="quarter" idx="12"/>
          </p:nvPr>
        </p:nvSpPr>
        <p:spPr/>
        <p:txBody>
          <a:bodyPr/>
          <a:lstStyle/>
          <a:p>
            <a:fld id="{84637534-C9EF-9043-8951-130472D5F7C8}" type="slidenum">
              <a:rPr lang="en-US" smtClean="0"/>
              <a:t>‹#›</a:t>
            </a:fld>
            <a:endParaRPr lang="en-US"/>
          </a:p>
        </p:txBody>
      </p:sp>
    </p:spTree>
    <p:extLst>
      <p:ext uri="{BB962C8B-B14F-4D97-AF65-F5344CB8AC3E}">
        <p14:creationId xmlns:p14="http://schemas.microsoft.com/office/powerpoint/2010/main" val="959453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099AAD-630B-B649-A588-9FD6F87123D7}"/>
              </a:ext>
            </a:extLst>
          </p:cNvPr>
          <p:cNvSpPr>
            <a:spLocks noGrp="1"/>
          </p:cNvSpPr>
          <p:nvPr>
            <p:ph type="dt" sz="half" idx="10"/>
          </p:nvPr>
        </p:nvSpPr>
        <p:spPr/>
        <p:txBody>
          <a:bodyPr/>
          <a:lstStyle/>
          <a:p>
            <a:fld id="{8F300801-D900-504F-B567-1067D516CD12}" type="datetimeFigureOut">
              <a:rPr lang="en-US" smtClean="0"/>
              <a:t>9/22/2020</a:t>
            </a:fld>
            <a:endParaRPr lang="en-US"/>
          </a:p>
        </p:txBody>
      </p:sp>
      <p:sp>
        <p:nvSpPr>
          <p:cNvPr id="3" name="Footer Placeholder 2">
            <a:extLst>
              <a:ext uri="{FF2B5EF4-FFF2-40B4-BE49-F238E27FC236}">
                <a16:creationId xmlns:a16="http://schemas.microsoft.com/office/drawing/2014/main" id="{F26E954B-DEB6-1048-A7C7-31B80A310B7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2729526-F414-A641-A163-AD9B092F949F}"/>
              </a:ext>
            </a:extLst>
          </p:cNvPr>
          <p:cNvSpPr>
            <a:spLocks noGrp="1"/>
          </p:cNvSpPr>
          <p:nvPr>
            <p:ph type="sldNum" sz="quarter" idx="12"/>
          </p:nvPr>
        </p:nvSpPr>
        <p:spPr/>
        <p:txBody>
          <a:bodyPr/>
          <a:lstStyle/>
          <a:p>
            <a:fld id="{84637534-C9EF-9043-8951-130472D5F7C8}" type="slidenum">
              <a:rPr lang="en-US" smtClean="0"/>
              <a:t>‹#›</a:t>
            </a:fld>
            <a:endParaRPr lang="en-US"/>
          </a:p>
        </p:txBody>
      </p:sp>
    </p:spTree>
    <p:extLst>
      <p:ext uri="{BB962C8B-B14F-4D97-AF65-F5344CB8AC3E}">
        <p14:creationId xmlns:p14="http://schemas.microsoft.com/office/powerpoint/2010/main" val="2716740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0FDCB-C675-154D-841F-DF2847733B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4F768AC-309B-AF4C-9B44-C2A258A370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531DACE-9B08-F443-BD52-FE31C371FC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6F47A71-C709-CB48-BE23-F546AC8DE9F4}"/>
              </a:ext>
            </a:extLst>
          </p:cNvPr>
          <p:cNvSpPr>
            <a:spLocks noGrp="1"/>
          </p:cNvSpPr>
          <p:nvPr>
            <p:ph type="dt" sz="half" idx="10"/>
          </p:nvPr>
        </p:nvSpPr>
        <p:spPr/>
        <p:txBody>
          <a:bodyPr/>
          <a:lstStyle/>
          <a:p>
            <a:fld id="{8F300801-D900-504F-B567-1067D516CD12}" type="datetimeFigureOut">
              <a:rPr lang="en-US" smtClean="0"/>
              <a:t>9/22/2020</a:t>
            </a:fld>
            <a:endParaRPr lang="en-US"/>
          </a:p>
        </p:txBody>
      </p:sp>
      <p:sp>
        <p:nvSpPr>
          <p:cNvPr id="6" name="Footer Placeholder 5">
            <a:extLst>
              <a:ext uri="{FF2B5EF4-FFF2-40B4-BE49-F238E27FC236}">
                <a16:creationId xmlns:a16="http://schemas.microsoft.com/office/drawing/2014/main" id="{60AB6A21-33EA-8040-853B-499DCC733E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FB3E62D-582D-C84B-93DF-A632CE9B6A15}"/>
              </a:ext>
            </a:extLst>
          </p:cNvPr>
          <p:cNvSpPr>
            <a:spLocks noGrp="1"/>
          </p:cNvSpPr>
          <p:nvPr>
            <p:ph type="sldNum" sz="quarter" idx="12"/>
          </p:nvPr>
        </p:nvSpPr>
        <p:spPr/>
        <p:txBody>
          <a:bodyPr/>
          <a:lstStyle/>
          <a:p>
            <a:fld id="{84637534-C9EF-9043-8951-130472D5F7C8}" type="slidenum">
              <a:rPr lang="en-US" smtClean="0"/>
              <a:t>‹#›</a:t>
            </a:fld>
            <a:endParaRPr lang="en-US"/>
          </a:p>
        </p:txBody>
      </p:sp>
    </p:spTree>
    <p:extLst>
      <p:ext uri="{BB962C8B-B14F-4D97-AF65-F5344CB8AC3E}">
        <p14:creationId xmlns:p14="http://schemas.microsoft.com/office/powerpoint/2010/main" val="3808463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44D42-E73F-234A-86E6-BD4E8D56B0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6817E3E-243A-714B-BF67-E2610DD27E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3999C3E-5A36-0140-B6EE-0385E83448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D13408C-C951-4A47-B95B-C4E1B29EFB22}"/>
              </a:ext>
            </a:extLst>
          </p:cNvPr>
          <p:cNvSpPr>
            <a:spLocks noGrp="1"/>
          </p:cNvSpPr>
          <p:nvPr>
            <p:ph type="dt" sz="half" idx="10"/>
          </p:nvPr>
        </p:nvSpPr>
        <p:spPr/>
        <p:txBody>
          <a:bodyPr/>
          <a:lstStyle/>
          <a:p>
            <a:fld id="{8F300801-D900-504F-B567-1067D516CD12}" type="datetimeFigureOut">
              <a:rPr lang="en-US" smtClean="0"/>
              <a:t>9/22/2020</a:t>
            </a:fld>
            <a:endParaRPr lang="en-US"/>
          </a:p>
        </p:txBody>
      </p:sp>
      <p:sp>
        <p:nvSpPr>
          <p:cNvPr id="6" name="Footer Placeholder 5">
            <a:extLst>
              <a:ext uri="{FF2B5EF4-FFF2-40B4-BE49-F238E27FC236}">
                <a16:creationId xmlns:a16="http://schemas.microsoft.com/office/drawing/2014/main" id="{2355DD98-DE13-364F-B245-D753DC7264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5DA9E53-0265-A349-9AEB-68F3A786A8D6}"/>
              </a:ext>
            </a:extLst>
          </p:cNvPr>
          <p:cNvSpPr>
            <a:spLocks noGrp="1"/>
          </p:cNvSpPr>
          <p:nvPr>
            <p:ph type="sldNum" sz="quarter" idx="12"/>
          </p:nvPr>
        </p:nvSpPr>
        <p:spPr/>
        <p:txBody>
          <a:bodyPr/>
          <a:lstStyle/>
          <a:p>
            <a:fld id="{84637534-C9EF-9043-8951-130472D5F7C8}" type="slidenum">
              <a:rPr lang="en-US" smtClean="0"/>
              <a:t>‹#›</a:t>
            </a:fld>
            <a:endParaRPr lang="en-US"/>
          </a:p>
        </p:txBody>
      </p:sp>
    </p:spTree>
    <p:extLst>
      <p:ext uri="{BB962C8B-B14F-4D97-AF65-F5344CB8AC3E}">
        <p14:creationId xmlns:p14="http://schemas.microsoft.com/office/powerpoint/2010/main" val="3027116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B555A-1810-034D-898D-EABB13E0D4C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80845C7-7F86-AA41-9867-C9CF7E7F38F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F32EFE-B6B6-C640-A1D7-AA01C0C4B640}"/>
              </a:ext>
            </a:extLst>
          </p:cNvPr>
          <p:cNvSpPr>
            <a:spLocks noGrp="1"/>
          </p:cNvSpPr>
          <p:nvPr>
            <p:ph type="dt" sz="half" idx="10"/>
          </p:nvPr>
        </p:nvSpPr>
        <p:spPr/>
        <p:txBody>
          <a:bodyPr/>
          <a:lstStyle/>
          <a:p>
            <a:fld id="{8F300801-D900-504F-B567-1067D516CD12}" type="datetimeFigureOut">
              <a:rPr lang="en-US" smtClean="0"/>
              <a:t>9/22/2020</a:t>
            </a:fld>
            <a:endParaRPr lang="en-US"/>
          </a:p>
        </p:txBody>
      </p:sp>
      <p:sp>
        <p:nvSpPr>
          <p:cNvPr id="5" name="Footer Placeholder 4">
            <a:extLst>
              <a:ext uri="{FF2B5EF4-FFF2-40B4-BE49-F238E27FC236}">
                <a16:creationId xmlns:a16="http://schemas.microsoft.com/office/drawing/2014/main" id="{08022D7E-2597-194B-8BE2-526A95E676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A2AE87-DBAC-0741-875D-000109E113FA}"/>
              </a:ext>
            </a:extLst>
          </p:cNvPr>
          <p:cNvSpPr>
            <a:spLocks noGrp="1"/>
          </p:cNvSpPr>
          <p:nvPr>
            <p:ph type="sldNum" sz="quarter" idx="12"/>
          </p:nvPr>
        </p:nvSpPr>
        <p:spPr/>
        <p:txBody>
          <a:bodyPr/>
          <a:lstStyle/>
          <a:p>
            <a:fld id="{84637534-C9EF-9043-8951-130472D5F7C8}" type="slidenum">
              <a:rPr lang="en-US" smtClean="0"/>
              <a:t>‹#›</a:t>
            </a:fld>
            <a:endParaRPr lang="en-US"/>
          </a:p>
        </p:txBody>
      </p:sp>
    </p:spTree>
    <p:extLst>
      <p:ext uri="{BB962C8B-B14F-4D97-AF65-F5344CB8AC3E}">
        <p14:creationId xmlns:p14="http://schemas.microsoft.com/office/powerpoint/2010/main" val="2757271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BCFFB04-62A7-B04E-AFD0-3E40D0A7E1D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316AAEB-EBDC-574C-9B2D-FEAF2845953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060F89-7F8D-C24A-AC84-817FEB0BF15D}"/>
              </a:ext>
            </a:extLst>
          </p:cNvPr>
          <p:cNvSpPr>
            <a:spLocks noGrp="1"/>
          </p:cNvSpPr>
          <p:nvPr>
            <p:ph type="dt" sz="half" idx="10"/>
          </p:nvPr>
        </p:nvSpPr>
        <p:spPr/>
        <p:txBody>
          <a:bodyPr/>
          <a:lstStyle/>
          <a:p>
            <a:fld id="{8F300801-D900-504F-B567-1067D516CD12}" type="datetimeFigureOut">
              <a:rPr lang="en-US" smtClean="0"/>
              <a:t>9/22/2020</a:t>
            </a:fld>
            <a:endParaRPr lang="en-US"/>
          </a:p>
        </p:txBody>
      </p:sp>
      <p:sp>
        <p:nvSpPr>
          <p:cNvPr id="5" name="Footer Placeholder 4">
            <a:extLst>
              <a:ext uri="{FF2B5EF4-FFF2-40B4-BE49-F238E27FC236}">
                <a16:creationId xmlns:a16="http://schemas.microsoft.com/office/drawing/2014/main" id="{2DE978AD-D2E1-824A-88A8-B50B8F4CD0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C38DAC-EDF4-3640-BC07-519E3BACB989}"/>
              </a:ext>
            </a:extLst>
          </p:cNvPr>
          <p:cNvSpPr>
            <a:spLocks noGrp="1"/>
          </p:cNvSpPr>
          <p:nvPr>
            <p:ph type="sldNum" sz="quarter" idx="12"/>
          </p:nvPr>
        </p:nvSpPr>
        <p:spPr/>
        <p:txBody>
          <a:bodyPr/>
          <a:lstStyle/>
          <a:p>
            <a:fld id="{84637534-C9EF-9043-8951-130472D5F7C8}" type="slidenum">
              <a:rPr lang="en-US" smtClean="0"/>
              <a:t>‹#›</a:t>
            </a:fld>
            <a:endParaRPr lang="en-US"/>
          </a:p>
        </p:txBody>
      </p:sp>
    </p:spTree>
    <p:extLst>
      <p:ext uri="{BB962C8B-B14F-4D97-AF65-F5344CB8AC3E}">
        <p14:creationId xmlns:p14="http://schemas.microsoft.com/office/powerpoint/2010/main" val="1148820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6A8477-EE11-4140-9019-8C81494888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E46123E-4F2D-E041-82DE-04D7AF1B15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D0886F-80FE-834C-9019-8BC4963070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300801-D900-504F-B567-1067D516CD12}" type="datetimeFigureOut">
              <a:rPr lang="en-US" smtClean="0"/>
              <a:t>9/22/2020</a:t>
            </a:fld>
            <a:endParaRPr lang="en-US"/>
          </a:p>
        </p:txBody>
      </p:sp>
      <p:sp>
        <p:nvSpPr>
          <p:cNvPr id="5" name="Footer Placeholder 4">
            <a:extLst>
              <a:ext uri="{FF2B5EF4-FFF2-40B4-BE49-F238E27FC236}">
                <a16:creationId xmlns:a16="http://schemas.microsoft.com/office/drawing/2014/main" id="{D553248C-8B9C-F64D-AE8E-5DBB9459A05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199BEDA-816F-BF4C-ACF1-2884CA3728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637534-C9EF-9043-8951-130472D5F7C8}" type="slidenum">
              <a:rPr lang="en-US" smtClean="0"/>
              <a:t>‹#›</a:t>
            </a:fld>
            <a:endParaRPr lang="en-US"/>
          </a:p>
        </p:txBody>
      </p:sp>
    </p:spTree>
    <p:extLst>
      <p:ext uri="{BB962C8B-B14F-4D97-AF65-F5344CB8AC3E}">
        <p14:creationId xmlns:p14="http://schemas.microsoft.com/office/powerpoint/2010/main" val="3832013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tiff"/><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legislation.gov.uk/ukpga/2010/15/contents" TargetMode="External"/><Relationship Id="rId2" Type="http://schemas.openxmlformats.org/officeDocument/2006/relationships/hyperlink" Target="http://www.equalityhumanrights.com/" TargetMode="External"/><Relationship Id="rId1" Type="http://schemas.openxmlformats.org/officeDocument/2006/relationships/slideLayout" Target="../slideLayouts/slideLayout2.xml"/><Relationship Id="rId6" Type="http://schemas.openxmlformats.org/officeDocument/2006/relationships/image" Target="../media/image3.tiff"/><Relationship Id="rId5" Type="http://schemas.openxmlformats.org/officeDocument/2006/relationships/image" Target="../media/image1.tiff"/><Relationship Id="rId4" Type="http://schemas.openxmlformats.org/officeDocument/2006/relationships/hyperlink" Target="http://www.legislation.gov.uk/ukpga/2010/15/notes/contents"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781150/Draft_guidance_Relationships_Education__Relationships_and_Sex_Education__RSE__and_Health_Education2.pdf" TargetMode="External"/><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relationships-education-primary" TargetMode="External"/><Relationship Id="rId2" Type="http://schemas.openxmlformats.org/officeDocument/2006/relationships/image" Target="../media/image1.tiff"/><Relationship Id="rId1" Type="http://schemas.openxmlformats.org/officeDocument/2006/relationships/slideLayout" Target="../slideLayouts/slideLayout1.xml"/><Relationship Id="rId4" Type="http://schemas.openxmlformats.org/officeDocument/2006/relationships/hyperlink" Target="https://www.gov.uk/government/publications/relationships-education-relationships-and-sex-education-rse-and-health-education/physical-health-and-mental-wellbeing-primary-and-secondary"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file:///\\networkdata\Store\StaffData\rdolan6.306\Desktop\RSE%20schemes\Y34%20framework.pdf" TargetMode="External"/><Relationship Id="rId2" Type="http://schemas.openxmlformats.org/officeDocument/2006/relationships/hyperlink" Target="file:///\\networkdata\Store\StaffData\rdolan6.306\Desktop\RSE%20schemes\Y12%20framework.pdf" TargetMode="External"/><Relationship Id="rId1" Type="http://schemas.openxmlformats.org/officeDocument/2006/relationships/slideLayout" Target="../slideLayouts/slideLayout2.xml"/><Relationship Id="rId4" Type="http://schemas.openxmlformats.org/officeDocument/2006/relationships/hyperlink" Target="file:///\\networkdata\Store\StaffData\rdolan6.306\Desktop\RSE%20schemes\Y56%20framework.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813613" y="1548449"/>
            <a:ext cx="10564774" cy="5755422"/>
          </a:xfrm>
          <a:prstGeom prst="rect">
            <a:avLst/>
          </a:prstGeom>
          <a:noFill/>
        </p:spPr>
        <p:txBody>
          <a:bodyPr wrap="square" rtlCol="0">
            <a:spAutoFit/>
          </a:bodyPr>
          <a:lstStyle/>
          <a:p>
            <a:pPr algn="ctr"/>
            <a:r>
              <a:rPr lang="en-GB" sz="2800" b="1" u="sng" dirty="0"/>
              <a:t>Aims of today</a:t>
            </a:r>
          </a:p>
          <a:p>
            <a:pPr algn="ctr"/>
            <a:r>
              <a:rPr lang="en-GB" sz="2800" b="1" dirty="0"/>
              <a:t>To give an overview around how we teach PSHE at The Crescent</a:t>
            </a:r>
          </a:p>
          <a:p>
            <a:pPr algn="ctr"/>
            <a:r>
              <a:rPr lang="en-GB" sz="2800" b="1" dirty="0"/>
              <a:t>To explore legislation that schools must follow</a:t>
            </a:r>
          </a:p>
          <a:p>
            <a:pPr algn="ctr"/>
            <a:r>
              <a:rPr lang="en-GB" sz="2800" b="1" dirty="0"/>
              <a:t>To provide and overview of coverage in year groups</a:t>
            </a:r>
          </a:p>
          <a:p>
            <a:pPr algn="ctr"/>
            <a:r>
              <a:rPr lang="en-GB" sz="2800" b="1" dirty="0"/>
              <a:t>An opportunity to ask questions around elements of </a:t>
            </a:r>
            <a:r>
              <a:rPr lang="en-GB" sz="2800" b="1"/>
              <a:t>the curriculum</a:t>
            </a:r>
          </a:p>
          <a:p>
            <a:pPr algn="ctr"/>
            <a:endParaRPr lang="en-GB" sz="2800" b="1" dirty="0"/>
          </a:p>
          <a:p>
            <a:r>
              <a:rPr lang="en-GB" sz="2000" dirty="0"/>
              <a:t>From September 2020, all primary schools will be required to deliver, statutorily, ‘</a:t>
            </a:r>
            <a:r>
              <a:rPr lang="en-GB" sz="2000" b="1" dirty="0"/>
              <a:t>relationships education</a:t>
            </a:r>
            <a:r>
              <a:rPr lang="en-GB" sz="2000" dirty="0"/>
              <a:t>’. </a:t>
            </a:r>
          </a:p>
          <a:p>
            <a:endParaRPr lang="en-GB" sz="2000" dirty="0"/>
          </a:p>
          <a:p>
            <a:r>
              <a:rPr lang="en-GB" sz="2000" dirty="0"/>
              <a:t>The government have also committed to statutory ‘</a:t>
            </a:r>
            <a:r>
              <a:rPr lang="en-GB" sz="2000" b="1" dirty="0"/>
              <a:t>health education’</a:t>
            </a:r>
            <a:r>
              <a:rPr lang="en-GB" sz="2000" dirty="0"/>
              <a:t>, meaning the majority of personal, social, health and economic (PSHE) education will be compulsory from 2020.</a:t>
            </a:r>
          </a:p>
          <a:p>
            <a:endParaRPr lang="en-GB" sz="2000" dirty="0"/>
          </a:p>
          <a:p>
            <a:r>
              <a:rPr lang="en-GB" sz="2000" dirty="0"/>
              <a:t>Every school within TPA delivers a number of additional, voluntary programmes, all of which help to ensure the delivery of a robust PSHE curriculum (including the latest statutory requirements).</a:t>
            </a:r>
          </a:p>
          <a:p>
            <a:endParaRPr lang="en-GB" sz="2000" dirty="0"/>
          </a:p>
          <a:p>
            <a:endParaRPr lang="en-GB" sz="2000" dirty="0"/>
          </a:p>
        </p:txBody>
      </p:sp>
    </p:spTree>
    <p:extLst>
      <p:ext uri="{BB962C8B-B14F-4D97-AF65-F5344CB8AC3E}">
        <p14:creationId xmlns:p14="http://schemas.microsoft.com/office/powerpoint/2010/main" val="3626561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1466587" y="3079382"/>
            <a:ext cx="9258825" cy="830997"/>
          </a:xfrm>
          <a:prstGeom prst="rect">
            <a:avLst/>
          </a:prstGeom>
          <a:noFill/>
        </p:spPr>
        <p:txBody>
          <a:bodyPr wrap="square" rtlCol="0">
            <a:spAutoFit/>
          </a:bodyPr>
          <a:lstStyle/>
          <a:p>
            <a:pPr algn="ctr"/>
            <a:r>
              <a:rPr lang="en-US" sz="2400" b="1" dirty="0"/>
              <a:t>Part 1</a:t>
            </a:r>
            <a:r>
              <a:rPr lang="en-US" sz="2400" dirty="0"/>
              <a:t> – Visual Framework to show how different curriculum strands within TPA fit together to meet statutory requirements</a:t>
            </a:r>
          </a:p>
        </p:txBody>
      </p:sp>
    </p:spTree>
    <p:extLst>
      <p:ext uri="{BB962C8B-B14F-4D97-AF65-F5344CB8AC3E}">
        <p14:creationId xmlns:p14="http://schemas.microsoft.com/office/powerpoint/2010/main" val="1288554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graphicFrame>
        <p:nvGraphicFramePr>
          <p:cNvPr id="3" name="Diagram 2">
            <a:extLst>
              <a:ext uri="{FF2B5EF4-FFF2-40B4-BE49-F238E27FC236}">
                <a16:creationId xmlns:a16="http://schemas.microsoft.com/office/drawing/2014/main" id="{27BE28EB-3C32-5F42-9C27-16482A606EA3}"/>
              </a:ext>
            </a:extLst>
          </p:cNvPr>
          <p:cNvGraphicFramePr/>
          <p:nvPr>
            <p:extLst>
              <p:ext uri="{D42A27DB-BD31-4B8C-83A1-F6EECF244321}">
                <p14:modId xmlns:p14="http://schemas.microsoft.com/office/powerpoint/2010/main" val="521087746"/>
              </p:ext>
            </p:extLst>
          </p:nvPr>
        </p:nvGraphicFramePr>
        <p:xfrm>
          <a:off x="800099" y="757766"/>
          <a:ext cx="1064132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7C0B3451-30F0-7E4D-A8C9-8CBF1A447C94}"/>
              </a:ext>
            </a:extLst>
          </p:cNvPr>
          <p:cNvSpPr txBox="1"/>
          <p:nvPr/>
        </p:nvSpPr>
        <p:spPr>
          <a:xfrm>
            <a:off x="7281581" y="1248246"/>
            <a:ext cx="4056611" cy="1169551"/>
          </a:xfrm>
          <a:prstGeom prst="rect">
            <a:avLst/>
          </a:prstGeom>
          <a:noFill/>
        </p:spPr>
        <p:txBody>
          <a:bodyPr wrap="square" rtlCol="0">
            <a:spAutoFit/>
          </a:bodyPr>
          <a:lstStyle/>
          <a:p>
            <a:r>
              <a:rPr lang="en-US" sz="1400" dirty="0"/>
              <a:t>The overall ‘umbrella’ term for a mixture of statutory and non-statutory learning. </a:t>
            </a:r>
          </a:p>
          <a:p>
            <a:endParaRPr lang="en-US" sz="1400" dirty="0"/>
          </a:p>
          <a:p>
            <a:r>
              <a:rPr lang="en-US" sz="1400" dirty="0"/>
              <a:t>PSHE subject lead needs a sound understanding of all other aspects that fall within its remit.</a:t>
            </a:r>
          </a:p>
        </p:txBody>
      </p:sp>
      <p:sp>
        <p:nvSpPr>
          <p:cNvPr id="6" name="TextBox 5">
            <a:extLst>
              <a:ext uri="{FF2B5EF4-FFF2-40B4-BE49-F238E27FC236}">
                <a16:creationId xmlns:a16="http://schemas.microsoft.com/office/drawing/2014/main" id="{7EFFD172-C451-9B49-A38F-D4B0475E982D}"/>
              </a:ext>
            </a:extLst>
          </p:cNvPr>
          <p:cNvSpPr txBox="1"/>
          <p:nvPr/>
        </p:nvSpPr>
        <p:spPr>
          <a:xfrm>
            <a:off x="6322758" y="3197927"/>
            <a:ext cx="4885112" cy="738664"/>
          </a:xfrm>
          <a:prstGeom prst="rect">
            <a:avLst/>
          </a:prstGeom>
          <a:noFill/>
        </p:spPr>
        <p:txBody>
          <a:bodyPr wrap="square" rtlCol="0">
            <a:spAutoFit/>
          </a:bodyPr>
          <a:lstStyle/>
          <a:p>
            <a:pPr lvl="0"/>
            <a:r>
              <a:rPr lang="en-US" sz="1400" dirty="0"/>
              <a:t>New (2020) statutory areas which </a:t>
            </a:r>
            <a:r>
              <a:rPr lang="en-US" sz="1400" i="1" dirty="0"/>
              <a:t>must</a:t>
            </a:r>
            <a:r>
              <a:rPr lang="en-US" sz="1400" dirty="0"/>
              <a:t> be taught</a:t>
            </a:r>
            <a:r>
              <a:rPr lang="en-US" sz="1400" i="1" dirty="0"/>
              <a:t>, </a:t>
            </a:r>
            <a:r>
              <a:rPr lang="en-US" sz="1400" dirty="0"/>
              <a:t>included within the overarching PSHE curriculum, Science curriculum, ICT curriculum and elsewhere</a:t>
            </a:r>
          </a:p>
        </p:txBody>
      </p:sp>
      <p:sp>
        <p:nvSpPr>
          <p:cNvPr id="7" name="TextBox 6">
            <a:extLst>
              <a:ext uri="{FF2B5EF4-FFF2-40B4-BE49-F238E27FC236}">
                <a16:creationId xmlns:a16="http://schemas.microsoft.com/office/drawing/2014/main" id="{18135D79-98AB-734D-844C-54DF8972584E}"/>
              </a:ext>
            </a:extLst>
          </p:cNvPr>
          <p:cNvSpPr txBox="1"/>
          <p:nvPr/>
        </p:nvSpPr>
        <p:spPr>
          <a:xfrm>
            <a:off x="800100" y="5868015"/>
            <a:ext cx="10641328" cy="307777"/>
          </a:xfrm>
          <a:prstGeom prst="rect">
            <a:avLst/>
          </a:prstGeom>
          <a:noFill/>
        </p:spPr>
        <p:txBody>
          <a:bodyPr wrap="square" rtlCol="0">
            <a:spAutoFit/>
          </a:bodyPr>
          <a:lstStyle/>
          <a:p>
            <a:pPr lvl="0"/>
            <a:r>
              <a:rPr lang="en-US" sz="1400" dirty="0"/>
              <a:t>The curricula and </a:t>
            </a:r>
            <a:r>
              <a:rPr lang="en-US" sz="1400" dirty="0" err="1"/>
              <a:t>programmes</a:t>
            </a:r>
            <a:r>
              <a:rPr lang="en-US" sz="1400" dirty="0"/>
              <a:t> TPA supports to ensure both statutory and non-statutory requirements are robustly met.</a:t>
            </a:r>
          </a:p>
        </p:txBody>
      </p:sp>
    </p:spTree>
    <p:extLst>
      <p:ext uri="{BB962C8B-B14F-4D97-AF65-F5344CB8AC3E}">
        <p14:creationId xmlns:p14="http://schemas.microsoft.com/office/powerpoint/2010/main" val="18950618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1176217" y="2979953"/>
            <a:ext cx="9839566" cy="3416320"/>
          </a:xfrm>
          <a:prstGeom prst="rect">
            <a:avLst/>
          </a:prstGeom>
          <a:noFill/>
        </p:spPr>
        <p:txBody>
          <a:bodyPr wrap="square" rtlCol="0">
            <a:spAutoFit/>
          </a:bodyPr>
          <a:lstStyle/>
          <a:p>
            <a:pPr lvl="0" algn="ctr"/>
            <a:r>
              <a:rPr lang="en-US" sz="2400" dirty="0">
                <a:solidFill>
                  <a:prstClr val="black"/>
                </a:solidFill>
              </a:rPr>
              <a:t>During key stages 1 and 2, PSHE education offers both explicit and implicit learning opportunities and experiences which reflect pupils’ increasing</a:t>
            </a:r>
          </a:p>
          <a:p>
            <a:pPr lvl="0" algn="ctr"/>
            <a:r>
              <a:rPr lang="en-US" sz="2400" dirty="0">
                <a:solidFill>
                  <a:prstClr val="black"/>
                </a:solidFill>
              </a:rPr>
              <a:t>independence and physical and social awareness, as they move through the primary phase. It builds on the skills that pupils started to acquire during the</a:t>
            </a:r>
          </a:p>
          <a:p>
            <a:pPr lvl="0" algn="ctr"/>
            <a:r>
              <a:rPr lang="en-US" sz="2400" dirty="0">
                <a:solidFill>
                  <a:prstClr val="black"/>
                </a:solidFill>
              </a:rPr>
              <a:t>Early Years Foundation stage (EYFS) to develop effective relationships, assume greater personal responsibility and manage personal safety, including online.</a:t>
            </a:r>
          </a:p>
          <a:p>
            <a:pPr lvl="0" algn="ctr"/>
            <a:r>
              <a:rPr lang="en-US" sz="2400" dirty="0">
                <a:solidFill>
                  <a:prstClr val="black"/>
                </a:solidFill>
              </a:rPr>
              <a:t>PSHE education helps pupils to manage the physical and emotional changes at puberty, introduces them to a wider world and enables them to make an</a:t>
            </a:r>
          </a:p>
          <a:p>
            <a:pPr lvl="0" algn="ctr"/>
            <a:r>
              <a:rPr lang="en-US" sz="2400" dirty="0">
                <a:solidFill>
                  <a:prstClr val="black"/>
                </a:solidFill>
              </a:rPr>
              <a:t>active contribution to their communities.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itle 2"/>
          <p:cNvSpPr>
            <a:spLocks noGrp="1"/>
          </p:cNvSpPr>
          <p:nvPr>
            <p:ph type="title"/>
          </p:nvPr>
        </p:nvSpPr>
        <p:spPr>
          <a:xfrm>
            <a:off x="838200" y="1681275"/>
            <a:ext cx="10515600" cy="1325563"/>
          </a:xfrm>
        </p:spPr>
        <p:txBody>
          <a:bodyPr>
            <a:normAutofit/>
          </a:bodyPr>
          <a:lstStyle/>
          <a:p>
            <a:pPr algn="ctr"/>
            <a:r>
              <a:rPr lang="en-US" sz="2400" b="1" dirty="0">
                <a:latin typeface="+mn-lt"/>
              </a:rPr>
              <a:t>The Importance of PSHE Education</a:t>
            </a:r>
            <a:endParaRPr lang="en-GB" sz="2400" b="1" dirty="0">
              <a:latin typeface="+mn-lt"/>
            </a:endParaRPr>
          </a:p>
        </p:txBody>
      </p:sp>
    </p:spTree>
    <p:extLst>
      <p:ext uri="{BB962C8B-B14F-4D97-AF65-F5344CB8AC3E}">
        <p14:creationId xmlns:p14="http://schemas.microsoft.com/office/powerpoint/2010/main" val="1998399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3" name="Title 2"/>
          <p:cNvSpPr>
            <a:spLocks noGrp="1"/>
          </p:cNvSpPr>
          <p:nvPr>
            <p:ph type="title"/>
          </p:nvPr>
        </p:nvSpPr>
        <p:spPr>
          <a:xfrm>
            <a:off x="838200" y="1391247"/>
            <a:ext cx="10515600" cy="1325563"/>
          </a:xfrm>
        </p:spPr>
        <p:txBody>
          <a:bodyPr/>
          <a:lstStyle/>
          <a:p>
            <a:pPr algn="ctr"/>
            <a:r>
              <a:rPr lang="en-US" sz="2400" b="1" dirty="0">
                <a:solidFill>
                  <a:prstClr val="black"/>
                </a:solidFill>
                <a:latin typeface="Calibri" panose="020F0502020204030204"/>
              </a:rPr>
              <a:t>The Importance of Relationships Education</a:t>
            </a:r>
            <a:endParaRPr lang="en-GB" dirty="0"/>
          </a:p>
        </p:txBody>
      </p:sp>
      <p:sp>
        <p:nvSpPr>
          <p:cNvPr id="5" name="Content Placeholder 4"/>
          <p:cNvSpPr>
            <a:spLocks noGrp="1"/>
          </p:cNvSpPr>
          <p:nvPr>
            <p:ph idx="1"/>
          </p:nvPr>
        </p:nvSpPr>
        <p:spPr>
          <a:xfrm>
            <a:off x="838200" y="2521527"/>
            <a:ext cx="10515600" cy="3655435"/>
          </a:xfrm>
        </p:spPr>
        <p:txBody>
          <a:bodyPr>
            <a:normAutofit fontScale="92500" lnSpcReduction="10000"/>
          </a:bodyPr>
          <a:lstStyle/>
          <a:p>
            <a:pPr marL="0" indent="0">
              <a:spcAft>
                <a:spcPts val="0"/>
              </a:spcAft>
              <a:buNone/>
            </a:pPr>
            <a:r>
              <a:rPr lang="en-GB" b="1" kern="1800" dirty="0">
                <a:latin typeface="Calibri" panose="020F0502020204030204" pitchFamily="34" charset="0"/>
                <a:ea typeface="Times New Roman" panose="02020603050405020304" pitchFamily="18" charset="0"/>
                <a:cs typeface="Calibri" panose="020F0502020204030204" pitchFamily="34" charset="0"/>
              </a:rPr>
              <a:t>From September 2020, relationships education and health education (RHE) will become statutory in all primary schools; ‘</a:t>
            </a:r>
            <a:r>
              <a:rPr lang="en-GB" b="1" i="1" kern="1800" dirty="0">
                <a:latin typeface="Calibri" panose="020F0502020204030204" pitchFamily="34" charset="0"/>
                <a:ea typeface="Times New Roman" panose="02020603050405020304" pitchFamily="18" charset="0"/>
                <a:cs typeface="Calibri" panose="020F0502020204030204" pitchFamily="34" charset="0"/>
              </a:rPr>
              <a:t>…</a:t>
            </a:r>
            <a:r>
              <a:rPr lang="en-GB" i="1" dirty="0">
                <a:latin typeface="Calibri" panose="020F0502020204030204" pitchFamily="34" charset="0"/>
                <a:ea typeface="Calibri" panose="020F0502020204030204" pitchFamily="34" charset="0"/>
                <a:cs typeface="Times New Roman" panose="02020603050405020304" pitchFamily="18" charset="0"/>
              </a:rPr>
              <a:t>we have made Relationships Education compulsory in all primary schools in England.’</a:t>
            </a:r>
            <a:r>
              <a:rPr lang="en-GB" dirty="0">
                <a:latin typeface="Calibri" panose="020F0502020204030204" pitchFamily="34" charset="0"/>
                <a:ea typeface="Calibri" panose="020F0502020204030204" pitchFamily="34" charset="0"/>
                <a:cs typeface="Times New Roman" panose="02020603050405020304" pitchFamily="18" charset="0"/>
              </a:rPr>
              <a:t> DfE (2020)</a:t>
            </a:r>
          </a:p>
          <a:p>
            <a:pPr marL="0" indent="0">
              <a:spcAft>
                <a:spcPts val="0"/>
              </a:spcAft>
              <a:buNone/>
            </a:pPr>
            <a:r>
              <a:rPr lang="en-GB" u="sng" dirty="0">
                <a:solidFill>
                  <a:srgbClr val="2E74B5"/>
                </a:solidFill>
                <a:latin typeface="Calibri" panose="020F0502020204030204" pitchFamily="34" charset="0"/>
                <a:ea typeface="Calibri" panose="020F0502020204030204" pitchFamily="34" charset="0"/>
                <a:cs typeface="Times New Roman" panose="02020603050405020304" pitchFamily="18" charset="0"/>
                <a:hlinkClick r:id="rId3"/>
              </a:rPr>
              <a:t>https://www.gov.uk/government/publications/relationships-education-relationships-and-sex-education-rse-and-health-education</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spcAft>
                <a:spcPts val="0"/>
              </a:spcAft>
              <a:buNone/>
            </a:pPr>
            <a:r>
              <a:rPr lang="en-GB" dirty="0">
                <a:solidFill>
                  <a:srgbClr val="2E74B5"/>
                </a:solidFill>
                <a:latin typeface="Calibri" panose="020F0502020204030204" pitchFamily="34"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gn="just">
              <a:spcAft>
                <a:spcPts val="750"/>
              </a:spcAft>
              <a:buNone/>
            </a:pPr>
            <a:r>
              <a:rPr lang="en-GB" sz="2400" dirty="0">
                <a:latin typeface="Calibri" panose="020F0502020204030204" pitchFamily="34" charset="0"/>
                <a:ea typeface="Times New Roman" panose="02020603050405020304" pitchFamily="18" charset="0"/>
                <a:cs typeface="Calibri" panose="020F0502020204030204" pitchFamily="34" charset="0"/>
              </a:rPr>
              <a:t>Children and young people will experience a range of positive and exciting opportunities as they grow up, but also challenges and risks. To help them prepare for adulthood, they need to be taught how to be safe and healthy, and how to positively manage their academic, personal and social lives.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3673539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endParaRPr lang="en-GB" dirty="0"/>
          </a:p>
        </p:txBody>
      </p:sp>
      <p:sp>
        <p:nvSpPr>
          <p:cNvPr id="4" name="Rectangle 3"/>
          <p:cNvSpPr/>
          <p:nvPr/>
        </p:nvSpPr>
        <p:spPr>
          <a:xfrm>
            <a:off x="685799" y="313136"/>
            <a:ext cx="10582275" cy="5943935"/>
          </a:xfrm>
          <a:prstGeom prst="rect">
            <a:avLst/>
          </a:prstGeom>
        </p:spPr>
        <p:txBody>
          <a:bodyPr wrap="square">
            <a:spAutoFit/>
          </a:bodyPr>
          <a:lstStyle/>
          <a:p>
            <a:pPr algn="ctr">
              <a:lnSpc>
                <a:spcPct val="107000"/>
              </a:lnSpc>
              <a:spcAft>
                <a:spcPts val="0"/>
              </a:spcAft>
            </a:pPr>
            <a:r>
              <a:rPr lang="en-GB" b="1" u="sng" dirty="0">
                <a:latin typeface="Calibri" panose="020F0502020204030204" pitchFamily="34" charset="0"/>
                <a:ea typeface="Times New Roman" panose="02020603050405020304" pitchFamily="18" charset="0"/>
                <a:cs typeface="Calibri" panose="020F0502020204030204" pitchFamily="34" charset="0"/>
              </a:rPr>
              <a:t>Withdrawing pupils</a:t>
            </a:r>
            <a:endParaRPr lang="en-GB" b="1" u="sng"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750"/>
              </a:spcAft>
            </a:pPr>
            <a:r>
              <a:rPr lang="en-GB" sz="1200" dirty="0">
                <a:latin typeface="Calibri" panose="020F0502020204030204" pitchFamily="34" charset="0"/>
                <a:ea typeface="Times New Roman" panose="02020603050405020304" pitchFamily="18" charset="0"/>
                <a:cs typeface="Calibri" panose="020F0502020204030204" pitchFamily="34"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750"/>
              </a:spcAft>
            </a:pPr>
            <a:r>
              <a:rPr lang="en-GB" sz="2400" dirty="0">
                <a:latin typeface="Calibri" panose="020F0502020204030204" pitchFamily="34" charset="0"/>
                <a:ea typeface="Times New Roman" panose="02020603050405020304" pitchFamily="18" charset="0"/>
                <a:cs typeface="Calibri" panose="020F0502020204030204" pitchFamily="34" charset="0"/>
              </a:rPr>
              <a:t>Parents have the right to request that their child be withdrawn from some or all of the sex education aspect of RSHE – any requests and the decisions made should be recorded.  </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750"/>
              </a:spcAft>
            </a:pPr>
            <a:r>
              <a:rPr lang="en-GB" sz="2400" dirty="0">
                <a:latin typeface="Calibri" panose="020F0502020204030204" pitchFamily="34" charset="0"/>
                <a:ea typeface="Times New Roman" panose="02020603050405020304" pitchFamily="18" charset="0"/>
                <a:cs typeface="Calibri" panose="020F0502020204030204" pitchFamily="34" charset="0"/>
              </a:rPr>
              <a:t>Head Teachers should first discuss the request with parents, to clarify the reasoning behind it and to explain the benefits of receiving this education and any detrimental effects withdrawal may have on the pupil.</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750"/>
              </a:spcAft>
            </a:pPr>
            <a:r>
              <a:rPr lang="en-GB" sz="2400" dirty="0">
                <a:latin typeface="Calibri" panose="020F0502020204030204" pitchFamily="34" charset="0"/>
                <a:ea typeface="Times New Roman" panose="02020603050405020304" pitchFamily="18" charset="0"/>
                <a:cs typeface="Calibri" panose="020F0502020204030204" pitchFamily="34" charset="0"/>
              </a:rPr>
              <a:t>After these discussions, schools should respect the parent’s request to withdraw their child.</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750"/>
              </a:spcAft>
            </a:pPr>
            <a:r>
              <a:rPr lang="en-GB" sz="2400" dirty="0">
                <a:latin typeface="Calibri" panose="020F0502020204030204" pitchFamily="34" charset="0"/>
                <a:ea typeface="Times New Roman" panose="02020603050405020304" pitchFamily="18" charset="0"/>
                <a:cs typeface="Calibri" panose="020F0502020204030204" pitchFamily="34" charset="0"/>
              </a:rPr>
              <a:t>Primary schools that choose to deliver sex education must automatically grant a request for withdrawal.</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750"/>
              </a:spcAft>
            </a:pPr>
            <a:r>
              <a:rPr lang="en-GB" sz="2400" b="1" dirty="0">
                <a:latin typeface="Calibri" panose="020F0502020204030204" pitchFamily="34" charset="0"/>
                <a:ea typeface="Times New Roman" panose="02020603050405020304" pitchFamily="18" charset="0"/>
                <a:cs typeface="Calibri" panose="020F0502020204030204" pitchFamily="34" charset="0"/>
              </a:rPr>
              <a:t>There is no right to withdraw from relationships education at primary level.</a:t>
            </a:r>
            <a:endParaRPr lang="en-GB" sz="2400" b="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latin typeface="Calibri" panose="020F0502020204030204" pitchFamily="34"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56902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1176217" y="3335458"/>
            <a:ext cx="9839566"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Part 2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how legislation contributes to the content in the statutory curriculum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(e.g. Relationships Education, current National Curriculum e.g. science etc.)</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196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31C2CE0-9144-CE47-8280-674AAB9F90C0}"/>
              </a:ext>
            </a:extLst>
          </p:cNvPr>
          <p:cNvPicPr>
            <a:picLocks noChangeAspect="1"/>
          </p:cNvPicPr>
          <p:nvPr/>
        </p:nvPicPr>
        <p:blipFill>
          <a:blip r:embed="rId2" cstate="screen">
            <a:alphaModFix amt="5000"/>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itle 1">
            <a:extLst>
              <a:ext uri="{FF2B5EF4-FFF2-40B4-BE49-F238E27FC236}">
                <a16:creationId xmlns:a16="http://schemas.microsoft.com/office/drawing/2014/main" id="{95966425-5C00-334F-8FEA-84A4DE20E27C}"/>
              </a:ext>
            </a:extLst>
          </p:cNvPr>
          <p:cNvSpPr>
            <a:spLocks noGrp="1"/>
          </p:cNvSpPr>
          <p:nvPr>
            <p:ph type="title"/>
          </p:nvPr>
        </p:nvSpPr>
        <p:spPr>
          <a:xfrm>
            <a:off x="326571" y="365125"/>
            <a:ext cx="11027229" cy="644809"/>
          </a:xfrm>
        </p:spPr>
        <p:txBody>
          <a:bodyPr>
            <a:normAutofit fontScale="90000"/>
          </a:bodyPr>
          <a:lstStyle/>
          <a:p>
            <a:r>
              <a:rPr lang="en-GB" sz="2800" b="1" dirty="0"/>
              <a:t>Overview of Equality Act: 2010 </a:t>
            </a:r>
            <a:r>
              <a:rPr lang="en-GB" sz="2200" b="1" dirty="0"/>
              <a:t>(important for understanding the role of Educate and Celebrate)</a:t>
            </a:r>
            <a:endParaRPr lang="en-US" sz="2800" b="1" dirty="0"/>
          </a:p>
        </p:txBody>
      </p:sp>
      <p:sp>
        <p:nvSpPr>
          <p:cNvPr id="3" name="Content Placeholder 2">
            <a:extLst>
              <a:ext uri="{FF2B5EF4-FFF2-40B4-BE49-F238E27FC236}">
                <a16:creationId xmlns:a16="http://schemas.microsoft.com/office/drawing/2014/main" id="{E9CB7442-1767-A74C-82D6-F8EB89735A87}"/>
              </a:ext>
            </a:extLst>
          </p:cNvPr>
          <p:cNvSpPr>
            <a:spLocks noGrp="1"/>
          </p:cNvSpPr>
          <p:nvPr>
            <p:ph idx="1"/>
          </p:nvPr>
        </p:nvSpPr>
        <p:spPr>
          <a:xfrm>
            <a:off x="326571" y="1129588"/>
            <a:ext cx="11527972" cy="5343783"/>
          </a:xfrm>
        </p:spPr>
        <p:txBody>
          <a:bodyPr>
            <a:noAutofit/>
          </a:bodyPr>
          <a:lstStyle/>
          <a:p>
            <a:pPr marL="0" indent="0">
              <a:buNone/>
            </a:pPr>
            <a:r>
              <a:rPr lang="en-GB" sz="1400" dirty="0"/>
              <a:t>Under the Equality Act 2010, </a:t>
            </a:r>
            <a:r>
              <a:rPr lang="en-GB" sz="1400" b="1" dirty="0"/>
              <a:t>it is unlawful for any education provider to discriminate between pupils on grounds of disability, race, sex, gender reassignment, pregnancy and maternity, religion or belief, or sex. </a:t>
            </a:r>
            <a:r>
              <a:rPr lang="en-GB" sz="1400" dirty="0"/>
              <a:t>Discrimination on these grounds (known as “protected characteristics”) is unlawful in relation to prospective pupils (admissions arrangements), pupils at the school including absent or temporarily excluded pupils, and former pupils who have a continuing relationship with the school.</a:t>
            </a:r>
          </a:p>
          <a:p>
            <a:pPr marL="0" indent="0">
              <a:buNone/>
            </a:pPr>
            <a:r>
              <a:rPr lang="en-GB" sz="1600" b="1" dirty="0"/>
              <a:t>Prohibition of discrimination</a:t>
            </a:r>
          </a:p>
          <a:p>
            <a:pPr marL="0" indent="0">
              <a:buNone/>
            </a:pPr>
            <a:r>
              <a:rPr lang="en-GB" sz="1400" dirty="0"/>
              <a:t>The Act defines discrimination in four ways:</a:t>
            </a:r>
          </a:p>
          <a:p>
            <a:pPr marL="0" indent="0">
              <a:buNone/>
            </a:pPr>
            <a:r>
              <a:rPr lang="en-GB" sz="1400" b="1" dirty="0"/>
              <a:t>1. direct discrimination</a:t>
            </a:r>
            <a:r>
              <a:rPr lang="en-GB" sz="1400" dirty="0"/>
              <a:t> occurs when a pupil is treated less favourably than another pupil because of a protected characteristic. It is always unlawful, with certain exceptions, e.g. with regard to single-sex schools. The law also prohibits</a:t>
            </a:r>
          </a:p>
          <a:p>
            <a:pPr lvl="1"/>
            <a:r>
              <a:rPr lang="en-GB" sz="1400" dirty="0"/>
              <a:t>direct discrimination by association, when a pupil is treated less favourably because of his/her association with another person who has a protected characteristic (but this does not apply to pregnancy and maternity, see below).</a:t>
            </a:r>
          </a:p>
          <a:p>
            <a:pPr lvl="1"/>
            <a:r>
              <a:rPr lang="en-GB" sz="1400" dirty="0"/>
              <a:t>direct discrimination based on perception, when a pupil is treated less favourably because of being mistakenly seen as having a protected characteristic</a:t>
            </a:r>
          </a:p>
          <a:p>
            <a:pPr lvl="1"/>
            <a:r>
              <a:rPr lang="en-GB" sz="1400" dirty="0"/>
              <a:t>discrimination because of pregnancy and maternity, where a female pupil is treated less favourably because she is or has been pregnant or has given birth in the last 26 weeks or is breastfeeding a baby under 26 weeks old (if the baby is older than 26 weeks, unfavourable treatment would be classed as direct sex discrimination)</a:t>
            </a:r>
          </a:p>
          <a:p>
            <a:pPr marL="0" indent="0">
              <a:buNone/>
            </a:pPr>
            <a:r>
              <a:rPr lang="en-GB" sz="1400" b="1" dirty="0"/>
              <a:t>2. indirect discrimination</a:t>
            </a:r>
            <a:r>
              <a:rPr lang="en-GB" sz="1400" dirty="0"/>
              <a:t> occurs when treating all pupils in the same way results in putting pupils with a protected characteristic at a disadvantage. It depends on the following conditions being met:</a:t>
            </a:r>
          </a:p>
          <a:p>
            <a:pPr lvl="1"/>
            <a:r>
              <a:rPr lang="en-GB" sz="1400" dirty="0"/>
              <a:t>a provision, criterion or practice is applied equally to all relevant pupils, including those with a protected characteristic, and</a:t>
            </a:r>
          </a:p>
          <a:p>
            <a:pPr lvl="1"/>
            <a:r>
              <a:rPr lang="en-GB" sz="1400" dirty="0"/>
              <a:t>the provision, criterion or practice puts pupils sharing a protected characteristic at a disadvantage compared to other relevant pupils, and</a:t>
            </a:r>
          </a:p>
          <a:p>
            <a:pPr lvl="1"/>
            <a:r>
              <a:rPr lang="en-GB" sz="1400" dirty="0"/>
              <a:t>the provision, criterion, practice or rule puts the particular pupil concerned at a disadvantage, and</a:t>
            </a:r>
          </a:p>
          <a:p>
            <a:pPr lvl="1"/>
            <a:r>
              <a:rPr lang="en-GB" sz="1400" dirty="0"/>
              <a:t>the school cannot demonstrate that the provision, criteria or practice is justified as a “proportionate means of achieving a legitimate aim”.</a:t>
            </a:r>
          </a:p>
          <a:p>
            <a:endParaRPr lang="en-US" sz="1400" dirty="0"/>
          </a:p>
        </p:txBody>
      </p:sp>
      <p:pic>
        <p:nvPicPr>
          <p:cNvPr id="5" name="Picture 4">
            <a:extLst>
              <a:ext uri="{FF2B5EF4-FFF2-40B4-BE49-F238E27FC236}">
                <a16:creationId xmlns:a16="http://schemas.microsoft.com/office/drawing/2014/main" id="{C215101B-5CFD-A245-99B3-D17567506F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068153" y="84827"/>
            <a:ext cx="1054346" cy="1044761"/>
          </a:xfrm>
          <a:prstGeom prst="rect">
            <a:avLst/>
          </a:prstGeom>
        </p:spPr>
      </p:pic>
    </p:spTree>
    <p:extLst>
      <p:ext uri="{BB962C8B-B14F-4D97-AF65-F5344CB8AC3E}">
        <p14:creationId xmlns:p14="http://schemas.microsoft.com/office/powerpoint/2010/main" val="25590579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64217D-68ED-6943-AC26-5E7A29847A81}"/>
              </a:ext>
            </a:extLst>
          </p:cNvPr>
          <p:cNvSpPr>
            <a:spLocks noGrp="1"/>
          </p:cNvSpPr>
          <p:nvPr>
            <p:ph idx="1"/>
          </p:nvPr>
        </p:nvSpPr>
        <p:spPr>
          <a:xfrm>
            <a:off x="342899" y="1825625"/>
            <a:ext cx="11446329" cy="4351338"/>
          </a:xfrm>
        </p:spPr>
        <p:txBody>
          <a:bodyPr>
            <a:normAutofit/>
          </a:bodyPr>
          <a:lstStyle/>
          <a:p>
            <a:pPr marL="0" indent="0">
              <a:buNone/>
            </a:pPr>
            <a:r>
              <a:rPr lang="en-GB" sz="1800" b="1" dirty="0"/>
              <a:t>3. discrimination arising from disability</a:t>
            </a:r>
            <a:r>
              <a:rPr lang="en-GB" sz="1800" dirty="0"/>
              <a:t> occurs when a disabled pupil is treated unfavourably because of something related to his/her disability (as distinct from being because of the disability itself, which would be direct discrimination as above) and such treatment cannot be justified. The following conditions must be met:</a:t>
            </a:r>
          </a:p>
          <a:p>
            <a:pPr lvl="1"/>
            <a:r>
              <a:rPr lang="en-GB" sz="1800" dirty="0"/>
              <a:t>the disabled pupil is treated in a way which puts him/her at a disadvantage</a:t>
            </a:r>
          </a:p>
          <a:p>
            <a:pPr lvl="1"/>
            <a:r>
              <a:rPr lang="en-GB" sz="1800" dirty="0"/>
              <a:t>the treatment is connected with the pupil’s disability</a:t>
            </a:r>
          </a:p>
          <a:p>
            <a:pPr lvl="1"/>
            <a:r>
              <a:rPr lang="en-GB" sz="1800" dirty="0"/>
              <a:t>the treatment cannot be justified as “a proportionate means of achieving a legitimate aim”</a:t>
            </a:r>
          </a:p>
          <a:p>
            <a:pPr marL="0" indent="0">
              <a:buNone/>
            </a:pPr>
            <a:r>
              <a:rPr lang="en-GB" sz="1800" b="1" dirty="0"/>
              <a:t>4. failure to make reasonable adjustments for disabled people.</a:t>
            </a:r>
            <a:r>
              <a:rPr lang="en-GB" sz="1800" dirty="0"/>
              <a:t> There has been a duty on responsible bodies of schools to make reasonable adjustments for disabled pupils and prospective pupils since 1995. The new Act extends the duty so that a school must also provide auxiliary aids and services, but as at November 2010 this element is yet to come into force.</a:t>
            </a:r>
          </a:p>
          <a:p>
            <a:pPr marL="0" indent="0">
              <a:buNone/>
            </a:pPr>
            <a:r>
              <a:rPr lang="en-GB" sz="1800" dirty="0"/>
              <a:t>The Act states that the responsible body of a school must not discriminate against a person in its admission arrangements, in the provision of education, in exclusions or by subjecting the pupil to any other detriment.</a:t>
            </a:r>
          </a:p>
          <a:p>
            <a:endParaRPr lang="en-US" sz="3600" dirty="0"/>
          </a:p>
        </p:txBody>
      </p:sp>
      <p:pic>
        <p:nvPicPr>
          <p:cNvPr id="4" name="Picture 3">
            <a:extLst>
              <a:ext uri="{FF2B5EF4-FFF2-40B4-BE49-F238E27FC236}">
                <a16:creationId xmlns:a16="http://schemas.microsoft.com/office/drawing/2014/main" id="{6832FCB3-103E-4549-A793-60EA472ADB79}"/>
              </a:ext>
            </a:extLst>
          </p:cNvPr>
          <p:cNvPicPr>
            <a:picLocks noChangeAspect="1"/>
          </p:cNvPicPr>
          <p:nvPr/>
        </p:nvPicPr>
        <p:blipFill>
          <a:blip r:embed="rId2" cstate="screen">
            <a:alphaModFix amt="5000"/>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itle 1">
            <a:extLst>
              <a:ext uri="{FF2B5EF4-FFF2-40B4-BE49-F238E27FC236}">
                <a16:creationId xmlns:a16="http://schemas.microsoft.com/office/drawing/2014/main" id="{DC52BC6B-57A6-5C42-A00F-BD1D51B1DA11}"/>
              </a:ext>
            </a:extLst>
          </p:cNvPr>
          <p:cNvSpPr>
            <a:spLocks noGrp="1"/>
          </p:cNvSpPr>
          <p:nvPr>
            <p:ph type="title"/>
          </p:nvPr>
        </p:nvSpPr>
        <p:spPr>
          <a:xfrm>
            <a:off x="342899" y="365125"/>
            <a:ext cx="11010901" cy="1325563"/>
          </a:xfrm>
        </p:spPr>
        <p:txBody>
          <a:bodyPr>
            <a:normAutofit/>
          </a:bodyPr>
          <a:lstStyle/>
          <a:p>
            <a:r>
              <a:rPr lang="en-GB" sz="3200" b="1" dirty="0"/>
              <a:t>Overview of Equality Act: 2010 (continued)</a:t>
            </a:r>
            <a:endParaRPr lang="en-US" sz="3200" dirty="0"/>
          </a:p>
        </p:txBody>
      </p:sp>
      <p:pic>
        <p:nvPicPr>
          <p:cNvPr id="5" name="Picture 4">
            <a:extLst>
              <a:ext uri="{FF2B5EF4-FFF2-40B4-BE49-F238E27FC236}">
                <a16:creationId xmlns:a16="http://schemas.microsoft.com/office/drawing/2014/main" id="{ED8096E2-8A0D-CE49-B854-ECBEF757AB1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068153" y="84827"/>
            <a:ext cx="1054346" cy="1044761"/>
          </a:xfrm>
          <a:prstGeom prst="rect">
            <a:avLst/>
          </a:prstGeom>
        </p:spPr>
      </p:pic>
    </p:spTree>
    <p:extLst>
      <p:ext uri="{BB962C8B-B14F-4D97-AF65-F5344CB8AC3E}">
        <p14:creationId xmlns:p14="http://schemas.microsoft.com/office/powerpoint/2010/main" val="8814169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26F789-2330-7E44-A10B-A4684F8DD215}"/>
              </a:ext>
            </a:extLst>
          </p:cNvPr>
          <p:cNvSpPr>
            <a:spLocks noGrp="1"/>
          </p:cNvSpPr>
          <p:nvPr>
            <p:ph idx="1"/>
          </p:nvPr>
        </p:nvSpPr>
        <p:spPr>
          <a:xfrm>
            <a:off x="432027" y="533693"/>
            <a:ext cx="11223172" cy="4351338"/>
          </a:xfrm>
        </p:spPr>
        <p:txBody>
          <a:bodyPr>
            <a:noAutofit/>
          </a:bodyPr>
          <a:lstStyle/>
          <a:p>
            <a:pPr marL="0" indent="0">
              <a:buNone/>
            </a:pPr>
            <a:r>
              <a:rPr lang="en-GB" sz="1600" b="1" dirty="0"/>
              <a:t>Harassment</a:t>
            </a:r>
            <a:endParaRPr lang="en-GB" sz="1400" b="1" dirty="0"/>
          </a:p>
          <a:p>
            <a:pPr marL="0" indent="0">
              <a:buNone/>
            </a:pPr>
            <a:r>
              <a:rPr lang="en-GB" sz="1400" dirty="0"/>
              <a:t>The Act prohibits harassment of three types:</a:t>
            </a:r>
          </a:p>
          <a:p>
            <a:pPr marL="0" indent="0">
              <a:buNone/>
            </a:pPr>
            <a:r>
              <a:rPr lang="en-GB" sz="1400" b="1" dirty="0"/>
              <a:t>1.harassment related to a relevant protected characteristic</a:t>
            </a:r>
            <a:r>
              <a:rPr lang="en-GB" sz="1400" dirty="0"/>
              <a:t> is unwanted behaviour related to a protected characteristic (for schools, disability, race and sex) and which has the purpose or effect of violating a pupil’s dignity or creating an intimidating, hostile, degrading, humiliating or offensive environment for the pupil</a:t>
            </a:r>
          </a:p>
          <a:p>
            <a:pPr marL="0" indent="0">
              <a:buNone/>
            </a:pPr>
            <a:r>
              <a:rPr lang="en-GB" sz="1400" b="1" dirty="0"/>
              <a:t>2. sexual harassment</a:t>
            </a:r>
            <a:r>
              <a:rPr lang="en-GB" sz="1400" dirty="0"/>
              <a:t> is unwanted behaviour which is of a sexual nature and which has the purpose or effect of violating a pupil’s dignity, or creating an intimidating, hostile, degrading, humiliating or offensive environment for the pupil</a:t>
            </a:r>
          </a:p>
          <a:p>
            <a:pPr marL="0" indent="0">
              <a:buNone/>
            </a:pPr>
            <a:r>
              <a:rPr lang="en-GB" sz="1400" b="1" dirty="0"/>
              <a:t>3. less favourable treatment of a pupil because they submit to or reject sexual harassment or harassment related to sex.</a:t>
            </a:r>
            <a:endParaRPr lang="en-GB" sz="1400" dirty="0"/>
          </a:p>
          <a:p>
            <a:pPr marL="0" indent="0">
              <a:buNone/>
            </a:pPr>
            <a:r>
              <a:rPr lang="en-GB" sz="1400" dirty="0"/>
              <a:t>The Act states that a school must not harass a pupil or a person who has applied for admission.</a:t>
            </a:r>
          </a:p>
          <a:p>
            <a:pPr marL="0" indent="0">
              <a:buNone/>
            </a:pPr>
            <a:r>
              <a:rPr lang="en-GB" sz="1600" b="1" dirty="0"/>
              <a:t>Victimisation</a:t>
            </a:r>
            <a:endParaRPr lang="en-GB" sz="1400" b="1" dirty="0"/>
          </a:p>
          <a:p>
            <a:pPr marL="0" indent="0">
              <a:buNone/>
            </a:pPr>
            <a:r>
              <a:rPr lang="en-GB" sz="1400" dirty="0"/>
              <a:t>The Act prohibits victimisation, defined as treating a pupil badly because s/he (or his/her parent or sibling) has done a “protected act” (or because the school believes that a person has done or is going to do a protected act). A protected act is:</a:t>
            </a:r>
          </a:p>
          <a:p>
            <a:r>
              <a:rPr lang="en-GB" sz="1400" dirty="0"/>
              <a:t>making a claim or complaint of discrimination under the Act.</a:t>
            </a:r>
          </a:p>
          <a:p>
            <a:r>
              <a:rPr lang="en-GB" sz="1400" dirty="0"/>
              <a:t>giving evidence or information to support another person’s claim under the Act.</a:t>
            </a:r>
          </a:p>
          <a:p>
            <a:r>
              <a:rPr lang="en-GB" sz="1400" dirty="0"/>
              <a:t>alleging that the school or someone else has breached the Act.</a:t>
            </a:r>
          </a:p>
          <a:p>
            <a:r>
              <a:rPr lang="en-GB" sz="1400" dirty="0"/>
              <a:t>doing anything else in connection with the Act.</a:t>
            </a:r>
          </a:p>
          <a:p>
            <a:pPr marL="0" indent="0">
              <a:buNone/>
            </a:pPr>
            <a:r>
              <a:rPr lang="en-GB" sz="1400" dirty="0"/>
              <a:t>The Act states that a school must not victimise a person in its admission arrangements, the provision of education, in exclusions or by subjecting the pupil to any other detriment.</a:t>
            </a:r>
          </a:p>
          <a:p>
            <a:pPr marL="0" indent="0">
              <a:buNone/>
            </a:pPr>
            <a:r>
              <a:rPr lang="en-GB" sz="1400" dirty="0"/>
              <a:t>Further information on the implications of the Equality Act 2010 for schools can be found in </a:t>
            </a:r>
            <a:r>
              <a:rPr lang="en-GB" sz="1400" u="sng" dirty="0">
                <a:hlinkClick r:id="rId2"/>
              </a:rPr>
              <a:t>What equality law means for you as an education provider: schools</a:t>
            </a:r>
            <a:r>
              <a:rPr lang="en-GB" sz="1400" dirty="0"/>
              <a:t>, published by the Equality and Human Rights Commission, together with up to date information on the </a:t>
            </a:r>
            <a:r>
              <a:rPr lang="en-GB" sz="1400" u="sng" dirty="0">
                <a:hlinkClick r:id="rId2"/>
              </a:rPr>
              <a:t>Commission’s website</a:t>
            </a:r>
            <a:r>
              <a:rPr lang="en-GB" sz="1400" dirty="0"/>
              <a:t>. See also the </a:t>
            </a:r>
            <a:r>
              <a:rPr lang="en-GB" sz="1400" u="sng" dirty="0">
                <a:hlinkClick r:id="rId3"/>
              </a:rPr>
              <a:t>full text of the Act</a:t>
            </a:r>
            <a:r>
              <a:rPr lang="en-GB" sz="1400" dirty="0"/>
              <a:t> and the </a:t>
            </a:r>
            <a:r>
              <a:rPr lang="en-GB" sz="1400" u="sng" dirty="0">
                <a:hlinkClick r:id="rId4"/>
              </a:rPr>
              <a:t>explanatory notes.</a:t>
            </a:r>
            <a:endParaRPr lang="en-GB" sz="1400" dirty="0"/>
          </a:p>
          <a:p>
            <a:endParaRPr lang="en-US" sz="1400" dirty="0"/>
          </a:p>
        </p:txBody>
      </p:sp>
      <p:pic>
        <p:nvPicPr>
          <p:cNvPr id="5" name="Picture 4">
            <a:extLst>
              <a:ext uri="{FF2B5EF4-FFF2-40B4-BE49-F238E27FC236}">
                <a16:creationId xmlns:a16="http://schemas.microsoft.com/office/drawing/2014/main" id="{DDA4B3A7-A50D-1B4C-8140-86DFD1F8FECE}"/>
              </a:ext>
            </a:extLst>
          </p:cNvPr>
          <p:cNvPicPr>
            <a:picLocks noChangeAspect="1"/>
          </p:cNvPicPr>
          <p:nvPr/>
        </p:nvPicPr>
        <p:blipFill>
          <a:blip r:embed="rId5" cstate="screen">
            <a:alphaModFix amt="5000"/>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4" name="Rectangle 3">
            <a:extLst>
              <a:ext uri="{FF2B5EF4-FFF2-40B4-BE49-F238E27FC236}">
                <a16:creationId xmlns:a16="http://schemas.microsoft.com/office/drawing/2014/main" id="{785B25AD-E72B-2845-98D4-B34BFC28CD26}"/>
              </a:ext>
            </a:extLst>
          </p:cNvPr>
          <p:cNvSpPr/>
          <p:nvPr/>
        </p:nvSpPr>
        <p:spPr>
          <a:xfrm>
            <a:off x="5612378" y="148973"/>
            <a:ext cx="6579622" cy="523220"/>
          </a:xfrm>
          <a:prstGeom prst="rect">
            <a:avLst/>
          </a:prstGeom>
        </p:spPr>
        <p:txBody>
          <a:bodyPr wrap="none">
            <a:spAutoFit/>
          </a:bodyPr>
          <a:lstStyle/>
          <a:p>
            <a:r>
              <a:rPr lang="en-GB" sz="2800" b="1" dirty="0"/>
              <a:t>Overview of Equality Act: 2010 (continued)</a:t>
            </a:r>
            <a:endParaRPr lang="en-US" sz="2800" dirty="0"/>
          </a:p>
        </p:txBody>
      </p:sp>
      <p:pic>
        <p:nvPicPr>
          <p:cNvPr id="6" name="Picture 5">
            <a:extLst>
              <a:ext uri="{FF2B5EF4-FFF2-40B4-BE49-F238E27FC236}">
                <a16:creationId xmlns:a16="http://schemas.microsoft.com/office/drawing/2014/main" id="{9999B000-E950-4640-A722-E26F9FC9C51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1500180" y="672193"/>
            <a:ext cx="587046" cy="581709"/>
          </a:xfrm>
          <a:prstGeom prst="rect">
            <a:avLst/>
          </a:prstGeom>
        </p:spPr>
      </p:pic>
    </p:spTree>
    <p:extLst>
      <p:ext uri="{BB962C8B-B14F-4D97-AF65-F5344CB8AC3E}">
        <p14:creationId xmlns:p14="http://schemas.microsoft.com/office/powerpoint/2010/main" val="1385278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1597757" y="1639164"/>
            <a:ext cx="8245369" cy="830997"/>
          </a:xfrm>
          <a:prstGeom prst="rect">
            <a:avLst/>
          </a:prstGeom>
          <a:noFill/>
        </p:spPr>
        <p:txBody>
          <a:bodyPr wrap="square" rtlCol="0">
            <a:spAutoFit/>
          </a:bodyPr>
          <a:lstStyle/>
          <a:p>
            <a:pPr algn="ctr"/>
            <a:r>
              <a:rPr lang="en-GB" sz="2400" b="1" dirty="0"/>
              <a:t>Mandatory PSHE requirements for Relationships Education and Health Education</a:t>
            </a:r>
            <a:endParaRPr lang="en-US" sz="3200" b="1" dirty="0"/>
          </a:p>
        </p:txBody>
      </p:sp>
      <p:sp>
        <p:nvSpPr>
          <p:cNvPr id="5" name="Rectangle 4">
            <a:extLst>
              <a:ext uri="{FF2B5EF4-FFF2-40B4-BE49-F238E27FC236}">
                <a16:creationId xmlns:a16="http://schemas.microsoft.com/office/drawing/2014/main" id="{C8CE78D6-E158-0443-BF21-97731A5EB05C}"/>
              </a:ext>
            </a:extLst>
          </p:cNvPr>
          <p:cNvSpPr/>
          <p:nvPr/>
        </p:nvSpPr>
        <p:spPr>
          <a:xfrm>
            <a:off x="522514" y="2900281"/>
            <a:ext cx="10787743" cy="3170099"/>
          </a:xfrm>
          <a:prstGeom prst="rect">
            <a:avLst/>
          </a:prstGeom>
        </p:spPr>
        <p:txBody>
          <a:bodyPr wrap="square">
            <a:spAutoFit/>
          </a:bodyPr>
          <a:lstStyle/>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Many schools are well on the way to delivering these commitments. The new requirements are about a </a:t>
            </a:r>
            <a:r>
              <a:rPr lang="en-GB" sz="2000" b="1" dirty="0"/>
              <a:t>‘levelling up’ of PSHE standards</a:t>
            </a:r>
            <a:r>
              <a:rPr lang="en-GB" sz="2000" dirty="0"/>
              <a:t> across all schools.</a:t>
            </a:r>
          </a:p>
          <a:p>
            <a:pPr marL="342900" indent="-342900">
              <a:buFont typeface="Arial" panose="020B0604020202020204" pitchFamily="34" charset="0"/>
              <a:buChar char="•"/>
            </a:pPr>
            <a:endParaRPr lang="en-GB" sz="2000" b="1" u="sng" dirty="0">
              <a:hlinkClick r:id="rId3">
                <a:extLst>
                  <a:ext uri="{A12FA001-AC4F-418D-AE19-62706E023703}">
                    <ahyp:hlinkClr xmlns:ahyp="http://schemas.microsoft.com/office/drawing/2018/hyperlinkcolor" val="tx"/>
                  </a:ext>
                </a:extLst>
              </a:hlinkClick>
            </a:endParaRPr>
          </a:p>
          <a:p>
            <a:pPr marL="342900" indent="-342900">
              <a:buFont typeface="Arial" panose="020B0604020202020204" pitchFamily="34" charset="0"/>
              <a:buChar char="•"/>
            </a:pPr>
            <a:r>
              <a:rPr lang="en-GB" sz="2000" dirty="0">
                <a:hlinkClick r:id="rId3">
                  <a:extLst>
                    <a:ext uri="{A12FA001-AC4F-418D-AE19-62706E023703}">
                      <ahyp:hlinkClr xmlns:ahyp="http://schemas.microsoft.com/office/drawing/2018/hyperlinkcolor" val="tx"/>
                    </a:ext>
                  </a:extLst>
                </a:hlinkClick>
              </a:rPr>
              <a:t>The statutory guidance for Health Education, Relationships Education and RSE</a:t>
            </a:r>
            <a:r>
              <a:rPr lang="en-GB" sz="2000" dirty="0"/>
              <a:t> covers broad areas of particular relevance and concern to young people today. It should ensure that every child is guaranteed a PSHE education that covers </a:t>
            </a:r>
          </a:p>
          <a:p>
            <a:pPr marL="800100" lvl="1" indent="-342900">
              <a:buFont typeface="Arial" panose="020B0604020202020204" pitchFamily="34" charset="0"/>
              <a:buChar char="•"/>
            </a:pPr>
            <a:r>
              <a:rPr lang="en-GB" sz="2000" dirty="0"/>
              <a:t>mental health and wellbeing, physical health (including healthy lifestyles and first aid) and learning about safe, healthy relationships, including understanding consent and negotiating life online.</a:t>
            </a:r>
          </a:p>
        </p:txBody>
      </p:sp>
    </p:spTree>
    <p:extLst>
      <p:ext uri="{BB962C8B-B14F-4D97-AF65-F5344CB8AC3E}">
        <p14:creationId xmlns:p14="http://schemas.microsoft.com/office/powerpoint/2010/main" val="1722336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8" name="Title 1">
            <a:extLst>
              <a:ext uri="{FF2B5EF4-FFF2-40B4-BE49-F238E27FC236}">
                <a16:creationId xmlns:a16="http://schemas.microsoft.com/office/drawing/2014/main" id="{B4A9DC39-DF8C-F44B-AD35-EB18AD2CF40E}"/>
              </a:ext>
            </a:extLst>
          </p:cNvPr>
          <p:cNvSpPr txBox="1">
            <a:spLocks/>
          </p:cNvSpPr>
          <p:nvPr/>
        </p:nvSpPr>
        <p:spPr>
          <a:xfrm>
            <a:off x="1935253" y="1766224"/>
            <a:ext cx="8321490" cy="88263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fontAlgn="base"/>
            <a:r>
              <a:rPr lang="en-GB" sz="2400" b="1" dirty="0">
                <a:latin typeface="+mn-lt"/>
              </a:rPr>
              <a:t>Relationships education, relationships and sex education (RSE) and health education 2020 </a:t>
            </a:r>
          </a:p>
        </p:txBody>
      </p:sp>
      <p:sp>
        <p:nvSpPr>
          <p:cNvPr id="9" name="Content Placeholder 2">
            <a:extLst>
              <a:ext uri="{FF2B5EF4-FFF2-40B4-BE49-F238E27FC236}">
                <a16:creationId xmlns:a16="http://schemas.microsoft.com/office/drawing/2014/main" id="{D2F384DC-205C-2E45-9151-F6F4A25EED1A}"/>
              </a:ext>
            </a:extLst>
          </p:cNvPr>
          <p:cNvSpPr txBox="1">
            <a:spLocks/>
          </p:cNvSpPr>
          <p:nvPr/>
        </p:nvSpPr>
        <p:spPr>
          <a:xfrm>
            <a:off x="838198" y="3156206"/>
            <a:ext cx="10515600" cy="2787394"/>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000" dirty="0"/>
              <a:t>Statutory guidance </a:t>
            </a:r>
            <a:r>
              <a:rPr lang="en-GB" sz="2000" b="1" dirty="0"/>
              <a:t>Relationships education (Primary)</a:t>
            </a:r>
          </a:p>
          <a:p>
            <a:r>
              <a:rPr lang="en-GB" sz="1600" dirty="0">
                <a:hlinkClick r:id="rId3"/>
              </a:rPr>
              <a:t>https://www.gov.uk/government/publications/relationships-education-relationships-and-sex-education-rse-and-health-education/relationships-education-primary</a:t>
            </a:r>
            <a:endParaRPr lang="en-GB" sz="1600" dirty="0"/>
          </a:p>
          <a:p>
            <a:endParaRPr lang="en-GB" sz="2000" dirty="0"/>
          </a:p>
          <a:p>
            <a:r>
              <a:rPr lang="en-GB" sz="2000" dirty="0"/>
              <a:t>Statutory guidance </a:t>
            </a:r>
            <a:r>
              <a:rPr lang="en-GB" sz="2000" b="1" dirty="0"/>
              <a:t>Physical health and mental wellbeing (Primary and secondary) </a:t>
            </a:r>
          </a:p>
          <a:p>
            <a:r>
              <a:rPr lang="en-GB" sz="1600" dirty="0">
                <a:hlinkClick r:id="rId4"/>
              </a:rPr>
              <a:t>https://www.gov.uk/government/publications/relationships-education-relationships-and-sex-education-rse-and-health-education/physical-health-and-mental-wellbeing-primary-and-secondary</a:t>
            </a:r>
            <a:endParaRPr lang="en-GB" sz="1600" b="1" dirty="0"/>
          </a:p>
          <a:p>
            <a:endParaRPr lang="en-US" sz="2000" dirty="0"/>
          </a:p>
          <a:p>
            <a:endParaRPr lang="en-US" sz="2000" dirty="0"/>
          </a:p>
        </p:txBody>
      </p:sp>
    </p:spTree>
    <p:extLst>
      <p:ext uri="{BB962C8B-B14F-4D97-AF65-F5344CB8AC3E}">
        <p14:creationId xmlns:p14="http://schemas.microsoft.com/office/powerpoint/2010/main" val="4013968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1247547" y="2919280"/>
            <a:ext cx="9696906" cy="461665"/>
          </a:xfrm>
          <a:prstGeom prst="rect">
            <a:avLst/>
          </a:prstGeom>
          <a:noFill/>
        </p:spPr>
        <p:txBody>
          <a:bodyPr wrap="square" rtlCol="0">
            <a:spAutoFit/>
          </a:bodyPr>
          <a:lstStyle/>
          <a:p>
            <a:pPr algn="ctr"/>
            <a:r>
              <a:rPr lang="en-US" sz="2400" b="1" dirty="0"/>
              <a:t>Part 3 </a:t>
            </a:r>
            <a:r>
              <a:rPr lang="en-US" sz="2400" dirty="0"/>
              <a:t>– </a:t>
            </a:r>
            <a:r>
              <a:rPr lang="en-GB" sz="2400" dirty="0"/>
              <a:t>Which schemes are we using?</a:t>
            </a:r>
            <a:endParaRPr lang="en-US" sz="2400" dirty="0"/>
          </a:p>
        </p:txBody>
      </p:sp>
    </p:spTree>
    <p:extLst>
      <p:ext uri="{BB962C8B-B14F-4D97-AF65-F5344CB8AC3E}">
        <p14:creationId xmlns:p14="http://schemas.microsoft.com/office/powerpoint/2010/main" val="20054041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1735816" y="1236060"/>
            <a:ext cx="8693154" cy="461665"/>
          </a:xfrm>
          <a:prstGeom prst="rect">
            <a:avLst/>
          </a:prstGeom>
          <a:noFill/>
        </p:spPr>
        <p:txBody>
          <a:bodyPr wrap="square" rtlCol="0">
            <a:spAutoFit/>
          </a:bodyPr>
          <a:lstStyle/>
          <a:p>
            <a:pPr algn="ctr"/>
            <a:r>
              <a:rPr lang="en-GB" sz="2400" b="1" dirty="0"/>
              <a:t>Cambridge Education PSHE Scheme</a:t>
            </a:r>
            <a:endParaRPr lang="en-US" sz="2400" b="1" dirty="0"/>
          </a:p>
        </p:txBody>
      </p:sp>
      <p:sp>
        <p:nvSpPr>
          <p:cNvPr id="7" name="TextBox 6">
            <a:extLst>
              <a:ext uri="{FF2B5EF4-FFF2-40B4-BE49-F238E27FC236}">
                <a16:creationId xmlns:a16="http://schemas.microsoft.com/office/drawing/2014/main" id="{65EEC32C-411D-8A46-B537-51EF7D9877BC}"/>
              </a:ext>
            </a:extLst>
          </p:cNvPr>
          <p:cNvSpPr txBox="1"/>
          <p:nvPr/>
        </p:nvSpPr>
        <p:spPr>
          <a:xfrm>
            <a:off x="702129" y="2484570"/>
            <a:ext cx="10760528" cy="2585323"/>
          </a:xfrm>
          <a:prstGeom prst="rect">
            <a:avLst/>
          </a:prstGeom>
          <a:noFill/>
        </p:spPr>
        <p:txBody>
          <a:bodyPr wrap="square" rtlCol="0">
            <a:spAutoFit/>
          </a:bodyPr>
          <a:lstStyle/>
          <a:p>
            <a:r>
              <a:rPr lang="en-US" b="1" dirty="0"/>
              <a:t>Rationale</a:t>
            </a:r>
            <a:r>
              <a:rPr lang="en-US" dirty="0"/>
              <a:t>: </a:t>
            </a:r>
          </a:p>
          <a:p>
            <a:r>
              <a:rPr lang="en-US" dirty="0" err="1"/>
              <a:t>Cambridgeshire</a:t>
            </a:r>
            <a:r>
              <a:rPr lang="en-US" dirty="0"/>
              <a:t> Primary Personal Development </a:t>
            </a:r>
            <a:r>
              <a:rPr lang="en-US" dirty="0" err="1"/>
              <a:t>Programme</a:t>
            </a:r>
            <a:r>
              <a:rPr lang="en-US" dirty="0"/>
              <a:t>  provides schools with a scheme of work which is in line with the new statutory  RSHE guidance and provides detailed planning for each area.</a:t>
            </a:r>
          </a:p>
          <a:p>
            <a:r>
              <a:rPr lang="en-US" b="1" dirty="0"/>
              <a:t>Topics included which support statutory requirements</a:t>
            </a:r>
            <a:r>
              <a:rPr lang="en-US" dirty="0"/>
              <a:t>: </a:t>
            </a:r>
          </a:p>
          <a:p>
            <a:endParaRPr lang="en-US" dirty="0"/>
          </a:p>
          <a:p>
            <a:r>
              <a:rPr lang="en-US" dirty="0"/>
              <a:t>-</a:t>
            </a:r>
          </a:p>
          <a:p>
            <a:endParaRPr lang="en-US" dirty="0"/>
          </a:p>
          <a:p>
            <a:endParaRPr lang="en-US" dirty="0"/>
          </a:p>
          <a:p>
            <a:endParaRPr lang="en-US" dirty="0"/>
          </a:p>
        </p:txBody>
      </p:sp>
      <p:pic>
        <p:nvPicPr>
          <p:cNvPr id="3" name="Picture 2">
            <a:extLst>
              <a:ext uri="{FF2B5EF4-FFF2-40B4-BE49-F238E27FC236}">
                <a16:creationId xmlns:a16="http://schemas.microsoft.com/office/drawing/2014/main" id="{45CED058-1FB4-3446-B8C4-1386DD8069AB}"/>
              </a:ext>
            </a:extLst>
          </p:cNvPr>
          <p:cNvPicPr>
            <a:picLocks noChangeAspect="1"/>
          </p:cNvPicPr>
          <p:nvPr/>
        </p:nvPicPr>
        <p:blipFill rotWithShape="1">
          <a:blip r:embed="rId3"/>
          <a:srcRect t="11360" b="11935"/>
          <a:stretch/>
        </p:blipFill>
        <p:spPr>
          <a:xfrm>
            <a:off x="10328459" y="1074270"/>
            <a:ext cx="1399115" cy="1073185"/>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2088292533"/>
              </p:ext>
            </p:extLst>
          </p:nvPr>
        </p:nvGraphicFramePr>
        <p:xfrm>
          <a:off x="817417" y="3841485"/>
          <a:ext cx="10349346" cy="2651760"/>
        </p:xfrm>
        <a:graphic>
          <a:graphicData uri="http://schemas.openxmlformats.org/drawingml/2006/table">
            <a:tbl>
              <a:tblPr firstRow="1" bandRow="1">
                <a:tableStyleId>{5940675A-B579-460E-94D1-54222C63F5DA}</a:tableStyleId>
              </a:tblPr>
              <a:tblGrid>
                <a:gridCol w="3449782">
                  <a:extLst>
                    <a:ext uri="{9D8B030D-6E8A-4147-A177-3AD203B41FA5}">
                      <a16:colId xmlns:a16="http://schemas.microsoft.com/office/drawing/2014/main" val="3513555496"/>
                    </a:ext>
                  </a:extLst>
                </a:gridCol>
                <a:gridCol w="3449782">
                  <a:extLst>
                    <a:ext uri="{9D8B030D-6E8A-4147-A177-3AD203B41FA5}">
                      <a16:colId xmlns:a16="http://schemas.microsoft.com/office/drawing/2014/main" val="2463670675"/>
                    </a:ext>
                  </a:extLst>
                </a:gridCol>
                <a:gridCol w="3449782">
                  <a:extLst>
                    <a:ext uri="{9D8B030D-6E8A-4147-A177-3AD203B41FA5}">
                      <a16:colId xmlns:a16="http://schemas.microsoft.com/office/drawing/2014/main" val="370982718"/>
                    </a:ext>
                  </a:extLst>
                </a:gridCol>
              </a:tblGrid>
              <a:tr h="370840">
                <a:tc>
                  <a:txBody>
                    <a:bodyPr/>
                    <a:lstStyle/>
                    <a:p>
                      <a:r>
                        <a:rPr lang="en-US" b="1" dirty="0"/>
                        <a:t>Myself and My Relationships </a:t>
                      </a:r>
                    </a:p>
                    <a:p>
                      <a:r>
                        <a:rPr lang="en-GB" dirty="0"/>
                        <a:t>My Emotions</a:t>
                      </a:r>
                    </a:p>
                    <a:p>
                      <a:r>
                        <a:rPr lang="en-GB" dirty="0"/>
                        <a:t>Beginning and Belonging</a:t>
                      </a:r>
                      <a:r>
                        <a:rPr lang="en-US" dirty="0"/>
                        <a:t>	</a:t>
                      </a:r>
                    </a:p>
                    <a:p>
                      <a:r>
                        <a:rPr lang="en-US" dirty="0"/>
                        <a:t>Anti-Bullying</a:t>
                      </a:r>
                    </a:p>
                    <a:p>
                      <a:r>
                        <a:rPr lang="en-US" dirty="0"/>
                        <a:t>Family and Friends</a:t>
                      </a:r>
                    </a:p>
                    <a:p>
                      <a:r>
                        <a:rPr lang="en-US" dirty="0"/>
                        <a:t>Managing Change</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t>Healthy and Safer Lifestyles </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Managing Risk</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Drug Education</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Personal Safety</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Healthy Lifestyles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Sex and Relationship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t>Citizenship</a:t>
                      </a:r>
                    </a:p>
                    <a:p>
                      <a:pPr marL="0" marR="0" indent="0" algn="l" defTabSz="914400" rtl="0" eaLnBrk="1" fontAlgn="auto" latinLnBrk="0" hangingPunct="1">
                        <a:lnSpc>
                          <a:spcPct val="100000"/>
                        </a:lnSpc>
                        <a:spcBef>
                          <a:spcPts val="0"/>
                        </a:spcBef>
                        <a:spcAft>
                          <a:spcPts val="0"/>
                        </a:spcAft>
                        <a:buClrTx/>
                        <a:buSzTx/>
                        <a:buFontTx/>
                        <a:buNone/>
                        <a:tabLst/>
                        <a:defRPr/>
                      </a:pPr>
                      <a:r>
                        <a:rPr lang="en-US" b="0" dirty="0"/>
                        <a:t>Rights,</a:t>
                      </a:r>
                      <a:r>
                        <a:rPr lang="en-US" b="0" baseline="0" dirty="0"/>
                        <a:t> Rules and Responsibilities</a:t>
                      </a:r>
                    </a:p>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a:t>Diversity and Communities</a:t>
                      </a:r>
                    </a:p>
                    <a:p>
                      <a:pPr marL="0" marR="0" indent="0" algn="l" defTabSz="914400" rtl="0" eaLnBrk="1" fontAlgn="auto" latinLnBrk="0" hangingPunct="1">
                        <a:lnSpc>
                          <a:spcPct val="100000"/>
                        </a:lnSpc>
                        <a:spcBef>
                          <a:spcPts val="0"/>
                        </a:spcBef>
                        <a:spcAft>
                          <a:spcPts val="0"/>
                        </a:spcAft>
                        <a:buClrTx/>
                        <a:buSzTx/>
                        <a:buFontTx/>
                        <a:buNone/>
                        <a:tabLst/>
                        <a:defRPr/>
                      </a:pPr>
                      <a:r>
                        <a:rPr lang="en-US" b="0" baseline="0"/>
                        <a:t>Working Together</a:t>
                      </a:r>
                      <a:endParaRPr lang="en-US" b="0" dirty="0"/>
                    </a:p>
                    <a:p>
                      <a:endParaRPr lang="en-GB" dirty="0"/>
                    </a:p>
                  </a:txBody>
                  <a:tcPr/>
                </a:tc>
                <a:extLst>
                  <a:ext uri="{0D108BD9-81ED-4DB2-BD59-A6C34878D82A}">
                    <a16:rowId xmlns:a16="http://schemas.microsoft.com/office/drawing/2014/main" val="1488794031"/>
                  </a:ext>
                </a:extLst>
              </a:tr>
              <a:tr h="370840">
                <a:tc gridSpan="3">
                  <a:txBody>
                    <a:bodyPr/>
                    <a:lstStyle/>
                    <a:p>
                      <a:r>
                        <a:rPr lang="en-US" b="1" dirty="0"/>
                        <a:t>Enrichment Units</a:t>
                      </a:r>
                    </a:p>
                    <a:p>
                      <a:r>
                        <a:rPr lang="en-US" dirty="0"/>
                        <a:t>Body Image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E-Safety</a:t>
                      </a:r>
                    </a:p>
                  </a:txBody>
                  <a:tcPr/>
                </a:tc>
                <a:tc hMerge="1">
                  <a:txBody>
                    <a:bodyPr/>
                    <a:lstStyle/>
                    <a:p>
                      <a:endParaRPr lang="en-GB" dirty="0"/>
                    </a:p>
                  </a:txBody>
                  <a:tcPr/>
                </a:tc>
                <a:tc hMerge="1">
                  <a:txBody>
                    <a:bodyPr/>
                    <a:lstStyle/>
                    <a:p>
                      <a:endParaRPr lang="en-US" dirty="0"/>
                    </a:p>
                  </a:txBody>
                  <a:tcPr/>
                </a:tc>
                <a:extLst>
                  <a:ext uri="{0D108BD9-81ED-4DB2-BD59-A6C34878D82A}">
                    <a16:rowId xmlns:a16="http://schemas.microsoft.com/office/drawing/2014/main" val="2667000575"/>
                  </a:ext>
                </a:extLst>
              </a:tr>
            </a:tbl>
          </a:graphicData>
        </a:graphic>
      </p:graphicFrame>
    </p:spTree>
    <p:extLst>
      <p:ext uri="{BB962C8B-B14F-4D97-AF65-F5344CB8AC3E}">
        <p14:creationId xmlns:p14="http://schemas.microsoft.com/office/powerpoint/2010/main" val="35172069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8067"/>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1638587" y="1017394"/>
            <a:ext cx="8693154" cy="461665"/>
          </a:xfrm>
          <a:prstGeom prst="rect">
            <a:avLst/>
          </a:prstGeom>
          <a:noFill/>
        </p:spPr>
        <p:txBody>
          <a:bodyPr wrap="square" rtlCol="0">
            <a:spAutoFit/>
          </a:bodyPr>
          <a:lstStyle/>
          <a:p>
            <a:pPr algn="ctr"/>
            <a:r>
              <a:rPr lang="en-GB" sz="2400" b="1" dirty="0"/>
              <a:t>Science Curriculum</a:t>
            </a:r>
            <a:endParaRPr lang="en-US" sz="2400" b="1" dirty="0"/>
          </a:p>
        </p:txBody>
      </p:sp>
      <p:sp>
        <p:nvSpPr>
          <p:cNvPr id="7" name="TextBox 6">
            <a:extLst>
              <a:ext uri="{FF2B5EF4-FFF2-40B4-BE49-F238E27FC236}">
                <a16:creationId xmlns:a16="http://schemas.microsoft.com/office/drawing/2014/main" id="{65EEC32C-411D-8A46-B537-51EF7D9877BC}"/>
              </a:ext>
            </a:extLst>
          </p:cNvPr>
          <p:cNvSpPr txBox="1"/>
          <p:nvPr/>
        </p:nvSpPr>
        <p:spPr>
          <a:xfrm>
            <a:off x="2424546" y="1623758"/>
            <a:ext cx="9423164" cy="5078313"/>
          </a:xfrm>
          <a:prstGeom prst="rect">
            <a:avLst/>
          </a:prstGeom>
          <a:noFill/>
        </p:spPr>
        <p:txBody>
          <a:bodyPr wrap="square" rtlCol="0">
            <a:spAutoFit/>
          </a:bodyPr>
          <a:lstStyle/>
          <a:p>
            <a:r>
              <a:rPr lang="en-US" b="1" dirty="0"/>
              <a:t>Rationale</a:t>
            </a:r>
            <a:r>
              <a:rPr lang="en-US" dirty="0"/>
              <a:t>: </a:t>
            </a:r>
          </a:p>
          <a:p>
            <a:r>
              <a:rPr lang="en-US" dirty="0"/>
              <a:t>Science education is one of the most important subjects in school due to its relevance to children’s lives and the universally applicable problem-solving and critical thinking skills it uses and develops. These are lifelong skills that allow pupils to generate ideas, weigh decisions intelligently and understand their own physical and emotional development. Teaching critical thinking and problem-solving through science education gives pupils the skills and knowledge they need to succeed in school and beyond.</a:t>
            </a:r>
          </a:p>
          <a:p>
            <a:endParaRPr lang="en-US" dirty="0"/>
          </a:p>
          <a:p>
            <a:r>
              <a:rPr lang="en-US" b="1" dirty="0"/>
              <a:t>Topics included which support statutory requirements</a:t>
            </a:r>
            <a:r>
              <a:rPr lang="en-US" dirty="0"/>
              <a:t>:  </a:t>
            </a:r>
          </a:p>
          <a:p>
            <a:r>
              <a:rPr lang="en-US" i="1" dirty="0" err="1"/>
              <a:t>Yr</a:t>
            </a:r>
            <a:r>
              <a:rPr lang="en-US" i="1" dirty="0"/>
              <a:t> 1 - identify, name, draw and label the basic parts of the human body and say which part of the body is associated with each sense</a:t>
            </a:r>
          </a:p>
          <a:p>
            <a:endParaRPr lang="en-US" i="1" dirty="0"/>
          </a:p>
          <a:p>
            <a:r>
              <a:rPr lang="en-US" i="1" dirty="0" err="1"/>
              <a:t>Yr</a:t>
            </a:r>
            <a:r>
              <a:rPr lang="en-US" i="1" dirty="0"/>
              <a:t> 2 - </a:t>
            </a:r>
            <a:r>
              <a:rPr lang="en-US" i="1" dirty="0">
                <a:solidFill>
                  <a:srgbClr val="0B0C0C"/>
                </a:solidFill>
              </a:rPr>
              <a:t>notice that animals, including humans, have offspring which grow into adults</a:t>
            </a:r>
          </a:p>
          <a:p>
            <a:r>
              <a:rPr lang="en-US" i="1" dirty="0">
                <a:solidFill>
                  <a:srgbClr val="0B0C0C"/>
                </a:solidFill>
              </a:rPr>
              <a:t>find out about and describe the basic needs of animals, including humans, for survival (water, food and air)</a:t>
            </a:r>
          </a:p>
          <a:p>
            <a:r>
              <a:rPr lang="en-US" i="1" dirty="0">
                <a:solidFill>
                  <a:srgbClr val="0B0C0C"/>
                </a:solidFill>
              </a:rPr>
              <a:t>describe the importance for humans of exercise, eating the right amounts of different types of food, and hygiene</a:t>
            </a:r>
          </a:p>
          <a:p>
            <a:endParaRPr lang="en-US" dirty="0"/>
          </a:p>
        </p:txBody>
      </p:sp>
      <p:pic>
        <p:nvPicPr>
          <p:cNvPr id="8" name="Picture 7">
            <a:extLst>
              <a:ext uri="{FF2B5EF4-FFF2-40B4-BE49-F238E27FC236}">
                <a16:creationId xmlns:a16="http://schemas.microsoft.com/office/drawing/2014/main" id="{074CCB42-5F1E-D24F-B14E-C9986B02819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999868"/>
            <a:ext cx="2204046" cy="2686415"/>
          </a:xfrm>
          <a:prstGeom prst="rect">
            <a:avLst/>
          </a:prstGeom>
        </p:spPr>
      </p:pic>
    </p:spTree>
    <p:extLst>
      <p:ext uri="{BB962C8B-B14F-4D97-AF65-F5344CB8AC3E}">
        <p14:creationId xmlns:p14="http://schemas.microsoft.com/office/powerpoint/2010/main" val="17567461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8067"/>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1638587" y="1017394"/>
            <a:ext cx="869315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Science Curriculum</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65EEC32C-411D-8A46-B537-51EF7D9877BC}"/>
              </a:ext>
            </a:extLst>
          </p:cNvPr>
          <p:cNvSpPr txBox="1"/>
          <p:nvPr/>
        </p:nvSpPr>
        <p:spPr>
          <a:xfrm>
            <a:off x="2424546" y="1623758"/>
            <a:ext cx="9423164" cy="3139321"/>
          </a:xfrm>
          <a:prstGeom prst="rect">
            <a:avLst/>
          </a:prstGeom>
          <a:noFill/>
        </p:spPr>
        <p:txBody>
          <a:bodyPr wrap="square" rtlCol="0">
            <a:spAutoFit/>
          </a:bodyPr>
          <a:lstStyle/>
          <a:p>
            <a:pPr lvl="0"/>
            <a:r>
              <a:rPr lang="en-US" dirty="0">
                <a:solidFill>
                  <a:srgbClr val="0B0C0C"/>
                </a:solidFill>
              </a:rPr>
              <a:t>Pupils in upper key stage 2 should find out about different types of reproduction, including sexual and asexual reproduction in plants, and sexual reproduction in animals.</a:t>
            </a:r>
          </a:p>
          <a:p>
            <a:pPr lvl="0"/>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Topics included which support statutory requirements</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800" b="0" i="1" u="none" strike="noStrike" kern="1200" cap="none" spc="0" normalizeH="0" baseline="0" noProof="0" dirty="0">
                <a:ln>
                  <a:noFill/>
                </a:ln>
                <a:solidFill>
                  <a:prstClr val="black"/>
                </a:solidFill>
                <a:effectLst/>
                <a:uLnTx/>
                <a:uFillTx/>
                <a:latin typeface="Calibri" panose="020F0502020204030204"/>
                <a:ea typeface="+mn-ea"/>
                <a:cs typeface="+mn-cs"/>
              </a:rPr>
              <a:t>What does it cover, that by law, must be covered?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lvl="0"/>
            <a:r>
              <a:rPr kumimoji="0" lang="en-US" sz="1800" b="0" i="1" u="none" strike="noStrike" kern="1200" cap="none" spc="0" normalizeH="0" baseline="0" noProof="0" dirty="0">
                <a:ln>
                  <a:noFill/>
                </a:ln>
                <a:solidFill>
                  <a:prstClr val="black"/>
                </a:solidFill>
                <a:effectLst/>
                <a:uLnTx/>
                <a:uFillTx/>
              </a:rPr>
              <a:t>Yr5 - </a:t>
            </a:r>
            <a:r>
              <a:rPr lang="en-US" i="1" dirty="0">
                <a:solidFill>
                  <a:srgbClr val="0B0C0C"/>
                </a:solidFill>
              </a:rPr>
              <a:t>describe the life process of reproduction in some plants and animals</a:t>
            </a:r>
          </a:p>
          <a:p>
            <a:pPr lvl="0"/>
            <a:r>
              <a:rPr lang="en-US" i="1" dirty="0">
                <a:solidFill>
                  <a:srgbClr val="0B0C0C"/>
                </a:solidFill>
              </a:rPr>
              <a:t>       - </a:t>
            </a:r>
            <a:r>
              <a:rPr lang="en-US" i="1" dirty="0">
                <a:solidFill>
                  <a:prstClr val="black"/>
                </a:solidFill>
              </a:rPr>
              <a:t>describe the changes as humans develop to old age</a:t>
            </a:r>
          </a:p>
          <a:p>
            <a:pPr lvl="0"/>
            <a:endParaRPr lang="en-US" i="1" dirty="0">
              <a:solidFill>
                <a:prstClr val="black"/>
              </a:solidFill>
            </a:endParaRPr>
          </a:p>
          <a:p>
            <a:pPr lvl="0"/>
            <a:r>
              <a:rPr kumimoji="0" lang="en-US" sz="1800" b="0" i="1" u="none" strike="noStrike" kern="1200" cap="none" spc="0" normalizeH="0" baseline="0" noProof="0" dirty="0" err="1">
                <a:ln>
                  <a:noFill/>
                </a:ln>
                <a:solidFill>
                  <a:prstClr val="black"/>
                </a:solidFill>
                <a:effectLst/>
                <a:uLnTx/>
                <a:uFillTx/>
              </a:rPr>
              <a:t>Yr</a:t>
            </a:r>
            <a:r>
              <a:rPr lang="en-US" i="1" dirty="0">
                <a:solidFill>
                  <a:prstClr val="black"/>
                </a:solidFill>
              </a:rPr>
              <a:t> 6 - </a:t>
            </a:r>
            <a:r>
              <a:rPr lang="en-US" i="1" dirty="0" err="1">
                <a:solidFill>
                  <a:prstClr val="black"/>
                </a:solidFill>
              </a:rPr>
              <a:t>recognise</a:t>
            </a:r>
            <a:r>
              <a:rPr lang="en-US" i="1" dirty="0">
                <a:solidFill>
                  <a:prstClr val="black"/>
                </a:solidFill>
              </a:rPr>
              <a:t> that living things produce offspring of the same kind, but normally offspring vary and are not identical to their parents</a:t>
            </a:r>
            <a:endParaRPr kumimoji="0" lang="en-US" sz="1800" b="0" i="1" u="none" strike="noStrike" kern="1200" cap="none" spc="0" normalizeH="0" baseline="0" noProof="0" dirty="0">
              <a:ln>
                <a:noFill/>
              </a:ln>
              <a:solidFill>
                <a:prstClr val="black"/>
              </a:solidFill>
              <a:effectLst/>
              <a:uLnTx/>
              <a:uFillTx/>
            </a:endParaRPr>
          </a:p>
        </p:txBody>
      </p:sp>
      <p:pic>
        <p:nvPicPr>
          <p:cNvPr id="8" name="Picture 7">
            <a:extLst>
              <a:ext uri="{FF2B5EF4-FFF2-40B4-BE49-F238E27FC236}">
                <a16:creationId xmlns:a16="http://schemas.microsoft.com/office/drawing/2014/main" id="{074CCB42-5F1E-D24F-B14E-C9986B02819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999868"/>
            <a:ext cx="2204046" cy="2686415"/>
          </a:xfrm>
          <a:prstGeom prst="rect">
            <a:avLst/>
          </a:prstGeom>
        </p:spPr>
      </p:pic>
    </p:spTree>
    <p:extLst>
      <p:ext uri="{BB962C8B-B14F-4D97-AF65-F5344CB8AC3E}">
        <p14:creationId xmlns:p14="http://schemas.microsoft.com/office/powerpoint/2010/main" val="11658829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1749423" y="1928558"/>
            <a:ext cx="8693154" cy="461665"/>
          </a:xfrm>
          <a:prstGeom prst="rect">
            <a:avLst/>
          </a:prstGeom>
          <a:noFill/>
        </p:spPr>
        <p:txBody>
          <a:bodyPr wrap="square" rtlCol="0">
            <a:spAutoFit/>
          </a:bodyPr>
          <a:lstStyle/>
          <a:p>
            <a:pPr algn="ctr"/>
            <a:r>
              <a:rPr lang="en-GB" sz="2400" b="1" dirty="0"/>
              <a:t>Computing  Curriculum</a:t>
            </a:r>
            <a:endParaRPr lang="en-US" sz="2400" b="1" dirty="0"/>
          </a:p>
        </p:txBody>
      </p:sp>
      <p:sp>
        <p:nvSpPr>
          <p:cNvPr id="7" name="TextBox 6">
            <a:extLst>
              <a:ext uri="{FF2B5EF4-FFF2-40B4-BE49-F238E27FC236}">
                <a16:creationId xmlns:a16="http://schemas.microsoft.com/office/drawing/2014/main" id="{65EEC32C-411D-8A46-B537-51EF7D9877BC}"/>
              </a:ext>
            </a:extLst>
          </p:cNvPr>
          <p:cNvSpPr txBox="1"/>
          <p:nvPr/>
        </p:nvSpPr>
        <p:spPr>
          <a:xfrm>
            <a:off x="702129" y="2694214"/>
            <a:ext cx="8600130" cy="3416320"/>
          </a:xfrm>
          <a:prstGeom prst="rect">
            <a:avLst/>
          </a:prstGeom>
          <a:noFill/>
        </p:spPr>
        <p:txBody>
          <a:bodyPr wrap="square" rtlCol="0">
            <a:spAutoFit/>
          </a:bodyPr>
          <a:lstStyle/>
          <a:p>
            <a:r>
              <a:rPr lang="en-US" b="1" dirty="0"/>
              <a:t>Rationale</a:t>
            </a:r>
            <a:r>
              <a:rPr lang="en-US" dirty="0"/>
              <a:t>: </a:t>
            </a:r>
          </a:p>
          <a:p>
            <a:r>
              <a:rPr lang="en-US" dirty="0"/>
              <a:t>The internet and other digital technologies permeate all aspects of life in a modern technological society. </a:t>
            </a:r>
            <a:r>
              <a:rPr lang="en-GB" dirty="0"/>
              <a:t>Through the teaching of digital resilience pupils should be equipped to make </a:t>
            </a:r>
            <a:r>
              <a:rPr lang="en-US" dirty="0"/>
              <a:t>best use of the internet and technology in a safe, considered and respectful way. </a:t>
            </a:r>
            <a:r>
              <a:rPr lang="en-GB" dirty="0"/>
              <a:t>Pupils need to be taught about the benefits of rationing time spent online and the risks of excessive use of electronic devices. </a:t>
            </a:r>
            <a:endParaRPr lang="en-US" dirty="0"/>
          </a:p>
          <a:p>
            <a:endParaRPr lang="en-US" dirty="0"/>
          </a:p>
          <a:p>
            <a:r>
              <a:rPr lang="en-US" b="1" dirty="0"/>
              <a:t>Topics included which support statutory requirements</a:t>
            </a:r>
            <a:r>
              <a:rPr lang="en-US" dirty="0"/>
              <a:t>:  </a:t>
            </a:r>
          </a:p>
          <a:p>
            <a:r>
              <a:rPr lang="en-US" i="1" dirty="0"/>
              <a:t>KS1</a:t>
            </a:r>
          </a:p>
          <a:p>
            <a:pPr marL="285750" indent="-285750">
              <a:buFont typeface="Arial" panose="020B0604020202020204" pitchFamily="34" charset="0"/>
              <a:buChar char="•"/>
            </a:pPr>
            <a:r>
              <a:rPr lang="en-US" dirty="0"/>
              <a:t>use technology safely and respectfully, keeping personal information private; </a:t>
            </a:r>
          </a:p>
          <a:p>
            <a:pPr marL="285750" indent="-285750">
              <a:buFont typeface="Arial" panose="020B0604020202020204" pitchFamily="34" charset="0"/>
              <a:buChar char="•"/>
            </a:pPr>
            <a:r>
              <a:rPr lang="en-US" dirty="0"/>
              <a:t>identify where to go for help and support when they have concerns about content or contact on the internet or other online technologies.</a:t>
            </a:r>
          </a:p>
        </p:txBody>
      </p:sp>
      <p:pic>
        <p:nvPicPr>
          <p:cNvPr id="5" name="Picture 4">
            <a:extLst>
              <a:ext uri="{FF2B5EF4-FFF2-40B4-BE49-F238E27FC236}">
                <a16:creationId xmlns:a16="http://schemas.microsoft.com/office/drawing/2014/main" id="{A100C756-CC7E-4942-87AF-C10D79E4D7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84928" y="1690169"/>
            <a:ext cx="2301670" cy="3251108"/>
          </a:xfrm>
          <a:prstGeom prst="rect">
            <a:avLst/>
          </a:prstGeom>
        </p:spPr>
      </p:pic>
    </p:spTree>
    <p:extLst>
      <p:ext uri="{BB962C8B-B14F-4D97-AF65-F5344CB8AC3E}">
        <p14:creationId xmlns:p14="http://schemas.microsoft.com/office/powerpoint/2010/main" val="34100737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1749423" y="1928558"/>
            <a:ext cx="8693154" cy="461665"/>
          </a:xfrm>
          <a:prstGeom prst="rect">
            <a:avLst/>
          </a:prstGeom>
          <a:noFill/>
        </p:spPr>
        <p:txBody>
          <a:bodyPr wrap="square" rtlCol="0">
            <a:spAutoFit/>
          </a:bodyPr>
          <a:lstStyle/>
          <a:p>
            <a:pPr algn="ctr"/>
            <a:r>
              <a:rPr lang="en-GB" sz="2400" b="1" dirty="0"/>
              <a:t>Computing  Curriculum</a:t>
            </a:r>
            <a:endParaRPr lang="en-US" sz="2400" b="1" dirty="0"/>
          </a:p>
        </p:txBody>
      </p:sp>
      <p:sp>
        <p:nvSpPr>
          <p:cNvPr id="7" name="TextBox 6">
            <a:extLst>
              <a:ext uri="{FF2B5EF4-FFF2-40B4-BE49-F238E27FC236}">
                <a16:creationId xmlns:a16="http://schemas.microsoft.com/office/drawing/2014/main" id="{65EEC32C-411D-8A46-B537-51EF7D9877BC}"/>
              </a:ext>
            </a:extLst>
          </p:cNvPr>
          <p:cNvSpPr txBox="1"/>
          <p:nvPr/>
        </p:nvSpPr>
        <p:spPr>
          <a:xfrm>
            <a:off x="1084798" y="2582446"/>
            <a:ext cx="8600130" cy="2862322"/>
          </a:xfrm>
          <a:prstGeom prst="rect">
            <a:avLst/>
          </a:prstGeom>
          <a:noFill/>
        </p:spPr>
        <p:txBody>
          <a:bodyPr wrap="square" rtlCol="0">
            <a:spAutoFit/>
          </a:bodyPr>
          <a:lstStyle/>
          <a:p>
            <a:r>
              <a:rPr lang="en-US" dirty="0"/>
              <a:t>As children’s use of technology becomes more independent in KS2, appropriate behavior in the use of social media becomes more of a focus. </a:t>
            </a:r>
          </a:p>
          <a:p>
            <a:endParaRPr lang="en-US" b="1" dirty="0"/>
          </a:p>
          <a:p>
            <a:r>
              <a:rPr lang="en-US" b="1" dirty="0"/>
              <a:t>Topics included which support statutory requirements</a:t>
            </a:r>
            <a:r>
              <a:rPr lang="en-US" dirty="0"/>
              <a:t>:</a:t>
            </a:r>
          </a:p>
          <a:p>
            <a:endParaRPr lang="en-US" dirty="0"/>
          </a:p>
          <a:p>
            <a:pPr marL="285750" indent="-285750">
              <a:buFont typeface="Arial" panose="020B0604020202020204" pitchFamily="34" charset="0"/>
              <a:buChar char="•"/>
            </a:pPr>
            <a:r>
              <a:rPr lang="en-US" dirty="0"/>
              <a:t>use technology safely, respectfully and responsibly; </a:t>
            </a:r>
          </a:p>
          <a:p>
            <a:pPr marL="285750" indent="-285750">
              <a:buFont typeface="Arial" panose="020B0604020202020204" pitchFamily="34" charset="0"/>
              <a:buChar char="•"/>
            </a:pPr>
            <a:r>
              <a:rPr lang="en-US" dirty="0" err="1"/>
              <a:t>recognise</a:t>
            </a:r>
            <a:r>
              <a:rPr lang="en-US" dirty="0"/>
              <a:t> acceptable/unacceptable </a:t>
            </a:r>
            <a:r>
              <a:rPr lang="en-US" dirty="0" err="1"/>
              <a:t>behaviour</a:t>
            </a:r>
            <a:r>
              <a:rPr lang="en-US" dirty="0"/>
              <a:t>; </a:t>
            </a:r>
          </a:p>
          <a:p>
            <a:pPr marL="285750" indent="-285750">
              <a:buFont typeface="Arial" panose="020B0604020202020204" pitchFamily="34" charset="0"/>
              <a:buChar char="•"/>
            </a:pPr>
            <a:r>
              <a:rPr lang="en-US" dirty="0"/>
              <a:t>identify a range of ways to report concerns about content and contact.</a:t>
            </a:r>
          </a:p>
          <a:p>
            <a:r>
              <a:rPr lang="en-US" dirty="0"/>
              <a:t>  </a:t>
            </a:r>
            <a:endParaRPr lang="en-US" i="1" dirty="0"/>
          </a:p>
          <a:p>
            <a:endParaRPr lang="en-US" dirty="0"/>
          </a:p>
        </p:txBody>
      </p:sp>
      <p:pic>
        <p:nvPicPr>
          <p:cNvPr id="5" name="Picture 4">
            <a:extLst>
              <a:ext uri="{FF2B5EF4-FFF2-40B4-BE49-F238E27FC236}">
                <a16:creationId xmlns:a16="http://schemas.microsoft.com/office/drawing/2014/main" id="{A100C756-CC7E-4942-87AF-C10D79E4D7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84928" y="1690169"/>
            <a:ext cx="2301670" cy="3251108"/>
          </a:xfrm>
          <a:prstGeom prst="rect">
            <a:avLst/>
          </a:prstGeom>
        </p:spPr>
      </p:pic>
    </p:spTree>
    <p:extLst>
      <p:ext uri="{BB962C8B-B14F-4D97-AF65-F5344CB8AC3E}">
        <p14:creationId xmlns:p14="http://schemas.microsoft.com/office/powerpoint/2010/main" val="17630138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1821141" y="1713405"/>
            <a:ext cx="8693154" cy="830997"/>
          </a:xfrm>
          <a:prstGeom prst="rect">
            <a:avLst/>
          </a:prstGeom>
          <a:noFill/>
        </p:spPr>
        <p:txBody>
          <a:bodyPr wrap="square" rtlCol="0">
            <a:spAutoFit/>
          </a:bodyPr>
          <a:lstStyle/>
          <a:p>
            <a:pPr algn="ctr"/>
            <a:r>
              <a:rPr lang="en-GB" sz="2400" b="1" u="sng" dirty="0"/>
              <a:t>Educate and Celebrate</a:t>
            </a:r>
          </a:p>
          <a:p>
            <a:pPr algn="ctr"/>
            <a:r>
              <a:rPr lang="en-GB" sz="2400" b="1" u="sng" dirty="0"/>
              <a:t>This is not taught discretely….</a:t>
            </a:r>
            <a:endParaRPr lang="en-US" sz="2400" b="1" u="sng" dirty="0"/>
          </a:p>
        </p:txBody>
      </p:sp>
      <p:sp>
        <p:nvSpPr>
          <p:cNvPr id="3" name="TextBox 2">
            <a:extLst>
              <a:ext uri="{FF2B5EF4-FFF2-40B4-BE49-F238E27FC236}">
                <a16:creationId xmlns:a16="http://schemas.microsoft.com/office/drawing/2014/main" id="{1744D1CF-E1E3-274A-9A0B-26086E200C5D}"/>
              </a:ext>
            </a:extLst>
          </p:cNvPr>
          <p:cNvSpPr txBox="1"/>
          <p:nvPr/>
        </p:nvSpPr>
        <p:spPr>
          <a:xfrm>
            <a:off x="773847" y="2479061"/>
            <a:ext cx="10760528" cy="3693319"/>
          </a:xfrm>
          <a:prstGeom prst="rect">
            <a:avLst/>
          </a:prstGeom>
          <a:noFill/>
        </p:spPr>
        <p:txBody>
          <a:bodyPr wrap="square" rtlCol="0">
            <a:spAutoFit/>
          </a:bodyPr>
          <a:lstStyle/>
          <a:p>
            <a:r>
              <a:rPr lang="en-US" b="1" dirty="0"/>
              <a:t>Rationale</a:t>
            </a:r>
            <a:r>
              <a:rPr lang="en-US" dirty="0"/>
              <a:t>: </a:t>
            </a:r>
            <a:r>
              <a:rPr lang="en-US" altLang="en-US" dirty="0">
                <a:latin typeface="Calibri" panose="020F0502020204030204" pitchFamily="34" charset="0"/>
                <a:ea typeface="Calibri" panose="020F0502020204030204" pitchFamily="34" charset="0"/>
                <a:cs typeface="Calibri" panose="020F0502020204030204" pitchFamily="34" charset="0"/>
              </a:rPr>
              <a:t>The Equality Act 2010 has created the ‘Public Sector Equality Duty’, which states that every public body, including schools and academies, have legal duty to eliminate discrimination, advance equality of opportunity and foster good relations between people who share and do not share the following </a:t>
            </a:r>
            <a:r>
              <a:rPr lang="en-US" altLang="en-US" i="1" dirty="0">
                <a:latin typeface="Calibri" panose="020F0502020204030204" pitchFamily="34" charset="0"/>
                <a:ea typeface="Calibri" panose="020F0502020204030204" pitchFamily="34" charset="0"/>
                <a:cs typeface="Calibri" panose="020F0502020204030204" pitchFamily="34" charset="0"/>
              </a:rPr>
              <a:t>protected characteristics</a:t>
            </a:r>
            <a:r>
              <a:rPr lang="en-US" altLang="en-US" dirty="0">
                <a:latin typeface="Calibri" panose="020F0502020204030204" pitchFamily="34" charset="0"/>
                <a:ea typeface="Calibri" panose="020F0502020204030204" pitchFamily="34" charset="0"/>
                <a:cs typeface="Calibri" panose="020F0502020204030204" pitchFamily="34" charset="0"/>
              </a:rPr>
              <a:t>: race, disability, gender, age, religion or belief, sexual orientation, pregnancy and maternity, gender identity, marriage and civil partnership</a:t>
            </a:r>
          </a:p>
          <a:p>
            <a:endParaRPr lang="en-US" altLang="en-US" dirty="0">
              <a:latin typeface="Calibri" panose="020F0502020204030204" pitchFamily="34" charset="0"/>
              <a:cs typeface="Calibri" panose="020F0502020204030204" pitchFamily="34" charset="0"/>
            </a:endParaRPr>
          </a:p>
          <a:p>
            <a:r>
              <a:rPr lang="en-US" altLang="en-US" dirty="0">
                <a:latin typeface="Calibri" panose="020F0502020204030204" pitchFamily="34" charset="0"/>
                <a:ea typeface="Calibri" panose="020F0502020204030204" pitchFamily="34" charset="0"/>
                <a:cs typeface="Calibri" panose="020F0502020204030204" pitchFamily="34" charset="0"/>
              </a:rPr>
              <a:t>Assisting schools and academies to comply with this legal duty, 'Educate &amp; Celebrate' is a national initiative designed to prepare children and young people for life and to give them a good understanding of how Equality and Diversity is protected by the Equality Act 2010.</a:t>
            </a:r>
            <a:endParaRPr lang="en-US" dirty="0"/>
          </a:p>
          <a:p>
            <a:endParaRPr lang="en-US" dirty="0"/>
          </a:p>
          <a:p>
            <a:r>
              <a:rPr lang="en-US" b="1" dirty="0"/>
              <a:t>Topics included which support statutory requirements</a:t>
            </a:r>
            <a:r>
              <a:rPr lang="en-US" dirty="0"/>
              <a:t>: deeper understanding and appreciation of different family structures, acceptance and inclusion of different identities (supporting the understanding of what constitutes healthy and unhealthy relationships, as well as discrimination education)</a:t>
            </a:r>
          </a:p>
        </p:txBody>
      </p:sp>
      <p:pic>
        <p:nvPicPr>
          <p:cNvPr id="10" name="Picture 9">
            <a:extLst>
              <a:ext uri="{FF2B5EF4-FFF2-40B4-BE49-F238E27FC236}">
                <a16:creationId xmlns:a16="http://schemas.microsoft.com/office/drawing/2014/main" id="{61C39120-CC10-4F41-B557-95A8B1784701}"/>
              </a:ext>
            </a:extLst>
          </p:cNvPr>
          <p:cNvPicPr>
            <a:picLocks noChangeAspect="1"/>
          </p:cNvPicPr>
          <p:nvPr/>
        </p:nvPicPr>
        <p:blipFill>
          <a:blip r:embed="rId3"/>
          <a:stretch>
            <a:fillRect/>
          </a:stretch>
        </p:blipFill>
        <p:spPr>
          <a:xfrm>
            <a:off x="10654647" y="1094761"/>
            <a:ext cx="1397000" cy="1384300"/>
          </a:xfrm>
          <a:prstGeom prst="rect">
            <a:avLst/>
          </a:prstGeom>
        </p:spPr>
      </p:pic>
    </p:spTree>
    <p:extLst>
      <p:ext uri="{BB962C8B-B14F-4D97-AF65-F5344CB8AC3E}">
        <p14:creationId xmlns:p14="http://schemas.microsoft.com/office/powerpoint/2010/main" val="42120625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1735816" y="1530420"/>
            <a:ext cx="8693154" cy="461665"/>
          </a:xfrm>
          <a:prstGeom prst="rect">
            <a:avLst/>
          </a:prstGeom>
          <a:noFill/>
        </p:spPr>
        <p:txBody>
          <a:bodyPr wrap="square" rtlCol="0">
            <a:spAutoFit/>
          </a:bodyPr>
          <a:lstStyle/>
          <a:p>
            <a:pPr algn="ctr"/>
            <a:r>
              <a:rPr lang="en-GB" sz="2400" b="1" dirty="0"/>
              <a:t>Great2BeMe</a:t>
            </a:r>
            <a:endParaRPr lang="en-US" sz="2400" b="1" dirty="0"/>
          </a:p>
        </p:txBody>
      </p:sp>
      <p:sp>
        <p:nvSpPr>
          <p:cNvPr id="6" name="TextBox 5">
            <a:extLst>
              <a:ext uri="{FF2B5EF4-FFF2-40B4-BE49-F238E27FC236}">
                <a16:creationId xmlns:a16="http://schemas.microsoft.com/office/drawing/2014/main" id="{B5034959-115E-6442-AA2C-E9D55449F33C}"/>
              </a:ext>
            </a:extLst>
          </p:cNvPr>
          <p:cNvSpPr txBox="1"/>
          <p:nvPr/>
        </p:nvSpPr>
        <p:spPr>
          <a:xfrm>
            <a:off x="702129" y="2152389"/>
            <a:ext cx="10760528" cy="4395049"/>
          </a:xfrm>
          <a:prstGeom prst="rect">
            <a:avLst/>
          </a:prstGeom>
          <a:noFill/>
        </p:spPr>
        <p:txBody>
          <a:bodyPr wrap="square" rtlCol="0">
            <a:spAutoFit/>
          </a:bodyPr>
          <a:lstStyle/>
          <a:p>
            <a:r>
              <a:rPr lang="en-US" b="1" dirty="0"/>
              <a:t>Rationale</a:t>
            </a:r>
            <a:r>
              <a:rPr lang="en-US" dirty="0"/>
              <a:t>:</a:t>
            </a:r>
            <a:endParaRPr lang="en-US" i="1" dirty="0"/>
          </a:p>
          <a:p>
            <a:endParaRPr lang="en-US" dirty="0"/>
          </a:p>
          <a:p>
            <a:r>
              <a:rPr lang="en-US" dirty="0"/>
              <a:t>The positive objectives for this project include:</a:t>
            </a:r>
          </a:p>
          <a:p>
            <a:pPr marL="285750" indent="-285750">
              <a:buFont typeface="Arial" panose="020B0604020202020204" pitchFamily="34" charset="0"/>
              <a:buChar char="•"/>
            </a:pPr>
            <a:r>
              <a:rPr lang="en-US" dirty="0"/>
              <a:t>Ensuring our pupils learn not to be discriminatory in anyway,</a:t>
            </a:r>
          </a:p>
          <a:p>
            <a:pPr marL="285750" indent="-285750">
              <a:buFont typeface="Arial" panose="020B0604020202020204" pitchFamily="34" charset="0"/>
              <a:buChar char="•"/>
            </a:pPr>
            <a:r>
              <a:rPr lang="en-US" dirty="0"/>
              <a:t>Enabling our pupils to develop respectful and affirming relationships with their peers,</a:t>
            </a:r>
          </a:p>
          <a:p>
            <a:pPr marL="285750" indent="-285750">
              <a:buFont typeface="Arial" panose="020B0604020202020204" pitchFamily="34" charset="0"/>
              <a:buChar char="•"/>
            </a:pPr>
            <a:r>
              <a:rPr lang="en-US" dirty="0"/>
              <a:t>Empowering our pupils to have a positive sense of identity; increasing self-worth and self-belief, </a:t>
            </a:r>
          </a:p>
          <a:p>
            <a:pPr marL="285750" indent="-285750">
              <a:buFont typeface="Arial" panose="020B0604020202020204" pitchFamily="34" charset="0"/>
              <a:buChar char="•"/>
            </a:pPr>
            <a:r>
              <a:rPr lang="en-US" dirty="0"/>
              <a:t>Enhancing our pupils’ ability to express themselves; for them to feel confident to speak their minds, express their own opinions and not to be swayed by peer pressure to behave or act in unhealthy or unsafe ways. </a:t>
            </a:r>
          </a:p>
          <a:p>
            <a:endParaRPr lang="en-US" dirty="0"/>
          </a:p>
          <a:p>
            <a:r>
              <a:rPr lang="en-US" b="1" dirty="0"/>
              <a:t>Topics included which support statutory requirements</a:t>
            </a:r>
            <a:r>
              <a:rPr lang="en-US" dirty="0"/>
              <a:t>:</a:t>
            </a:r>
          </a:p>
          <a:p>
            <a:endParaRPr lang="en-US" dirty="0"/>
          </a:p>
          <a:p>
            <a:pPr lvl="0">
              <a:spcBef>
                <a:spcPct val="20000"/>
              </a:spcBef>
            </a:pPr>
            <a:r>
              <a:rPr lang="en-GB" dirty="0"/>
              <a:t>A positive outcome of our ‘Great to be Me’ project will be for our pupils not to be discriminatory in anyway, for them to feel confident to speak their minds, express their own opinions and not be swayed by peer pressure to behave or act in unhealthy or unsafe ways</a:t>
            </a:r>
            <a:r>
              <a:rPr lang="en-GB" sz="2400" dirty="0">
                <a:solidFill>
                  <a:prstClr val="black"/>
                </a:solidFill>
              </a:rPr>
              <a:t>.  </a:t>
            </a:r>
          </a:p>
          <a:p>
            <a:endParaRPr lang="en-US" dirty="0"/>
          </a:p>
        </p:txBody>
      </p:sp>
      <p:pic>
        <p:nvPicPr>
          <p:cNvPr id="7" name="Picture 6">
            <a:extLst>
              <a:ext uri="{FF2B5EF4-FFF2-40B4-BE49-F238E27FC236}">
                <a16:creationId xmlns:a16="http://schemas.microsoft.com/office/drawing/2014/main" id="{425695CC-1900-2347-B35F-6878B062052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51477" y="1404257"/>
            <a:ext cx="3086100" cy="1879600"/>
          </a:xfrm>
          <a:prstGeom prst="rect">
            <a:avLst/>
          </a:prstGeom>
        </p:spPr>
      </p:pic>
    </p:spTree>
    <p:extLst>
      <p:ext uri="{BB962C8B-B14F-4D97-AF65-F5344CB8AC3E}">
        <p14:creationId xmlns:p14="http://schemas.microsoft.com/office/powerpoint/2010/main" val="7036438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0BAB6D-76CF-4741-8586-B3AAA5184A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2344057"/>
          </a:xfrm>
          <a:prstGeom prst="rect">
            <a:avLst/>
          </a:prstGeom>
        </p:spPr>
      </p:pic>
      <p:sp>
        <p:nvSpPr>
          <p:cNvPr id="2" name="TextBox 1">
            <a:extLst>
              <a:ext uri="{FF2B5EF4-FFF2-40B4-BE49-F238E27FC236}">
                <a16:creationId xmlns:a16="http://schemas.microsoft.com/office/drawing/2014/main" id="{0B2F77EE-371E-4348-B7A4-F2462F0081B4}"/>
              </a:ext>
            </a:extLst>
          </p:cNvPr>
          <p:cNvSpPr txBox="1"/>
          <p:nvPr/>
        </p:nvSpPr>
        <p:spPr>
          <a:xfrm>
            <a:off x="854239" y="2843460"/>
            <a:ext cx="10483521" cy="2215991"/>
          </a:xfrm>
          <a:prstGeom prst="rect">
            <a:avLst/>
          </a:prstGeom>
          <a:noFill/>
        </p:spPr>
        <p:txBody>
          <a:bodyPr wrap="square" rtlCol="0">
            <a:spAutoFit/>
          </a:bodyPr>
          <a:lstStyle/>
          <a:p>
            <a:pPr algn="ctr"/>
            <a:r>
              <a:rPr lang="en-US" sz="2400" b="1" dirty="0"/>
              <a:t>Part 4 </a:t>
            </a:r>
            <a:r>
              <a:rPr lang="en-US" sz="2400" dirty="0"/>
              <a:t>–</a:t>
            </a:r>
            <a:r>
              <a:rPr lang="en-GB" sz="2400" dirty="0"/>
              <a:t> The pedagogy adopted in our schools which promote the key aim of these requirements which is:</a:t>
            </a:r>
          </a:p>
          <a:p>
            <a:endParaRPr lang="en-GB" dirty="0"/>
          </a:p>
          <a:p>
            <a:r>
              <a:rPr lang="en-GB" i="1" dirty="0"/>
              <a:t>Children and young people will experience a range of positive and exciting opportunities as they grow up, but also challenges and risks. To help them prepare for adulthood, they need to be taught how to be safe and healthy, and how to positively manage their academic, personal and social lives.</a:t>
            </a:r>
            <a:endParaRPr lang="en-GB" dirty="0"/>
          </a:p>
          <a:p>
            <a:pPr algn="ctr"/>
            <a:endParaRPr lang="en-US" dirty="0"/>
          </a:p>
        </p:txBody>
      </p:sp>
    </p:spTree>
    <p:extLst>
      <p:ext uri="{BB962C8B-B14F-4D97-AF65-F5344CB8AC3E}">
        <p14:creationId xmlns:p14="http://schemas.microsoft.com/office/powerpoint/2010/main" val="38623197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11175"/>
          </a:xfrm>
        </p:spPr>
        <p:txBody>
          <a:bodyPr>
            <a:normAutofit fontScale="90000"/>
          </a:bodyPr>
          <a:lstStyle/>
          <a:p>
            <a:pPr algn="ctr"/>
            <a:r>
              <a:rPr lang="en-GB" sz="3600" b="1" u="sng" dirty="0"/>
              <a:t>What will my child learn..</a:t>
            </a:r>
          </a:p>
        </p:txBody>
      </p:sp>
      <p:sp>
        <p:nvSpPr>
          <p:cNvPr id="3" name="Content Placeholder 2"/>
          <p:cNvSpPr>
            <a:spLocks noGrp="1"/>
          </p:cNvSpPr>
          <p:nvPr>
            <p:ph idx="1"/>
          </p:nvPr>
        </p:nvSpPr>
        <p:spPr>
          <a:xfrm>
            <a:off x="723900" y="1006475"/>
            <a:ext cx="10515600" cy="4351338"/>
          </a:xfrm>
        </p:spPr>
        <p:txBody>
          <a:bodyPr/>
          <a:lstStyle/>
          <a:p>
            <a:pPr marL="0" indent="0">
              <a:buNone/>
            </a:pPr>
            <a:endParaRPr lang="en-GB" dirty="0"/>
          </a:p>
          <a:p>
            <a:pPr marL="0" indent="0">
              <a:buNone/>
            </a:pPr>
            <a:endParaRPr lang="en-GB" dirty="0"/>
          </a:p>
          <a:p>
            <a:pPr marL="0" indent="0">
              <a:buNone/>
            </a:pP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4207073064"/>
              </p:ext>
            </p:extLst>
          </p:nvPr>
        </p:nvGraphicFramePr>
        <p:xfrm>
          <a:off x="723900" y="1207294"/>
          <a:ext cx="10953748" cy="5119083"/>
        </p:xfrm>
        <a:graphic>
          <a:graphicData uri="http://schemas.openxmlformats.org/drawingml/2006/table">
            <a:tbl>
              <a:tblPr firstRow="1" firstCol="1" bandRow="1"/>
              <a:tblGrid>
                <a:gridCol w="908644">
                  <a:extLst>
                    <a:ext uri="{9D8B030D-6E8A-4147-A177-3AD203B41FA5}">
                      <a16:colId xmlns:a16="http://schemas.microsoft.com/office/drawing/2014/main" val="272701974"/>
                    </a:ext>
                  </a:extLst>
                </a:gridCol>
                <a:gridCol w="2072200">
                  <a:extLst>
                    <a:ext uri="{9D8B030D-6E8A-4147-A177-3AD203B41FA5}">
                      <a16:colId xmlns:a16="http://schemas.microsoft.com/office/drawing/2014/main" val="3799998314"/>
                    </a:ext>
                  </a:extLst>
                </a:gridCol>
                <a:gridCol w="1484255">
                  <a:extLst>
                    <a:ext uri="{9D8B030D-6E8A-4147-A177-3AD203B41FA5}">
                      <a16:colId xmlns:a16="http://schemas.microsoft.com/office/drawing/2014/main" val="1712748822"/>
                    </a:ext>
                  </a:extLst>
                </a:gridCol>
                <a:gridCol w="1651457">
                  <a:extLst>
                    <a:ext uri="{9D8B030D-6E8A-4147-A177-3AD203B41FA5}">
                      <a16:colId xmlns:a16="http://schemas.microsoft.com/office/drawing/2014/main" val="444004295"/>
                    </a:ext>
                  </a:extLst>
                </a:gridCol>
                <a:gridCol w="1552095">
                  <a:extLst>
                    <a:ext uri="{9D8B030D-6E8A-4147-A177-3AD203B41FA5}">
                      <a16:colId xmlns:a16="http://schemas.microsoft.com/office/drawing/2014/main" val="2253616004"/>
                    </a:ext>
                  </a:extLst>
                </a:gridCol>
                <a:gridCol w="1597322">
                  <a:extLst>
                    <a:ext uri="{9D8B030D-6E8A-4147-A177-3AD203B41FA5}">
                      <a16:colId xmlns:a16="http://schemas.microsoft.com/office/drawing/2014/main" val="899088898"/>
                    </a:ext>
                  </a:extLst>
                </a:gridCol>
                <a:gridCol w="1687775">
                  <a:extLst>
                    <a:ext uri="{9D8B030D-6E8A-4147-A177-3AD203B41FA5}">
                      <a16:colId xmlns:a16="http://schemas.microsoft.com/office/drawing/2014/main" val="2727982931"/>
                    </a:ext>
                  </a:extLst>
                </a:gridCol>
              </a:tblGrid>
              <a:tr h="1793742">
                <a:tc>
                  <a:txBody>
                    <a:bodyPr/>
                    <a:lstStyle/>
                    <a:p>
                      <a:pPr algn="ctr">
                        <a:lnSpc>
                          <a:spcPct val="115000"/>
                        </a:lnSpc>
                        <a:spcAft>
                          <a:spcPts val="0"/>
                        </a:spcAft>
                      </a:pPr>
                      <a:r>
                        <a:rPr lang="en-GB" sz="700" b="1" dirty="0">
                          <a:effectLst/>
                          <a:latin typeface="Calibri" panose="020F0502020204030204" pitchFamily="34" charset="0"/>
                          <a:ea typeface="Calibri" panose="020F0502020204030204" pitchFamily="34" charset="0"/>
                          <a:cs typeface="Times New Roman" panose="02020603050405020304" pitchFamily="18" charset="0"/>
                        </a:rPr>
                        <a:t>Key Dates/Events</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800" b="1">
                          <a:effectLst/>
                          <a:latin typeface="Calibri Light" panose="020F0302020204030204" pitchFamily="34" charset="0"/>
                          <a:ea typeface="Calibri" panose="020F0502020204030204" pitchFamily="34" charset="0"/>
                          <a:cs typeface="Times New Roman" panose="02020603050405020304" pitchFamily="18" charset="0"/>
                        </a:rPr>
                        <a:t>Autumn 1:</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17</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 September 2020 Jeans for Genes –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5</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October - Walk to school week to promote physical well-being</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28</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 Sept – 4</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 October – Healthy Eating Week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1</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st</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October – Black History Month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9</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th </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*October – World Mental Health Day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17</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October 2020 – UN International Day for the Eradication of Poverty.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a:lnSpc>
                          <a:spcPct val="115000"/>
                        </a:lnSpc>
                        <a:spcAft>
                          <a:spcPts val="0"/>
                        </a:spcAft>
                      </a:pPr>
                      <a:r>
                        <a:rPr lang="en-GB" sz="800" b="1">
                          <a:effectLst/>
                          <a:latin typeface="Calibri Light" panose="020F0302020204030204" pitchFamily="34" charset="0"/>
                          <a:ea typeface="Calibri" panose="020F0502020204030204" pitchFamily="34" charset="0"/>
                          <a:cs typeface="Times New Roman" panose="02020603050405020304" pitchFamily="18" charset="0"/>
                        </a:rPr>
                        <a:t>Autumn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11</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November – Remembrance Day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13</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 November – Children in Need </a:t>
                      </a:r>
                      <a:r>
                        <a:rPr lang="en-GB" sz="700" i="1">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(and world Kindness Day).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16th – 20</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Novemeber 2020Anti-Bullying Week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11</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th – </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13</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 December 2020 – Christmas Jumper Day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a:lnSpc>
                          <a:spcPct val="115000"/>
                        </a:lnSpc>
                        <a:spcAft>
                          <a:spcPts val="0"/>
                        </a:spcAft>
                      </a:pPr>
                      <a:r>
                        <a:rPr lang="en-GB" sz="800" b="1">
                          <a:effectLst/>
                          <a:latin typeface="Calibri Light" panose="020F0302020204030204" pitchFamily="34" charset="0"/>
                          <a:ea typeface="Calibri" panose="020F0502020204030204" pitchFamily="34" charset="0"/>
                          <a:cs typeface="Times New Roman" panose="02020603050405020304" pitchFamily="18" charset="0"/>
                        </a:rPr>
                        <a:t>Spring 1:</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30</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 January 2021 Young Carers Awareness Day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1</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st</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February 2021 – 7</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Children’s Mental Health Week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February 2</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nd </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2021 Safer Internet Day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17</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February 2021 – 23</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rd</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Random acts of Kindess Week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800">
                          <a:effectLst/>
                          <a:latin typeface="Calibri Light" panose="020F0302020204030204" pitchFamily="34"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a:lnSpc>
                          <a:spcPct val="115000"/>
                        </a:lnSpc>
                        <a:spcAft>
                          <a:spcPts val="0"/>
                        </a:spcAft>
                      </a:pPr>
                      <a:r>
                        <a:rPr lang="en-GB" sz="800" b="1">
                          <a:effectLst/>
                          <a:latin typeface="Calibri Light" panose="020F0302020204030204" pitchFamily="34" charset="0"/>
                          <a:ea typeface="Calibri" panose="020F0502020204030204" pitchFamily="34" charset="0"/>
                          <a:cs typeface="Times New Roman" panose="02020603050405020304" pitchFamily="18" charset="0"/>
                        </a:rPr>
                        <a:t>Spring 2: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4</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March 2021 – World Book Day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14</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 March 2021 – Mother’s Day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21</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st</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March</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2021 Down Syndrome Awareness Week.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1</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st</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April 2021* – World Autism Awareness Month.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a:effectLst/>
                          <a:latin typeface="Calibri Light" panose="020F0302020204030204" pitchFamily="34"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a:lnSpc>
                          <a:spcPct val="115000"/>
                        </a:lnSpc>
                        <a:spcAft>
                          <a:spcPts val="0"/>
                        </a:spcAft>
                      </a:pPr>
                      <a:r>
                        <a:rPr lang="en-GB" sz="800" b="1">
                          <a:effectLst/>
                          <a:latin typeface="Calibri Light" panose="020F0302020204030204" pitchFamily="34" charset="0"/>
                          <a:ea typeface="Calibri" panose="020F0502020204030204" pitchFamily="34" charset="0"/>
                          <a:cs typeface="Times New Roman" panose="02020603050405020304" pitchFamily="18" charset="0"/>
                        </a:rPr>
                        <a:t>Summer 1:</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1</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st </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April 2021 – National Walking Month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8</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May</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2021 – World Fair Trade Day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21</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st</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 May 2021 – Outdoor Classroom day.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16</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 22</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nd</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May 2020Mental Health Awarness Week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800">
                          <a:effectLst/>
                          <a:latin typeface="Calibri Light" panose="020F0302020204030204" pitchFamily="34"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a:lnSpc>
                          <a:spcPct val="115000"/>
                        </a:lnSpc>
                        <a:spcAft>
                          <a:spcPts val="0"/>
                        </a:spcAft>
                      </a:pPr>
                      <a:r>
                        <a:rPr lang="en-GB" sz="800" b="1">
                          <a:effectLst/>
                          <a:latin typeface="Calibri Light" panose="020F0302020204030204" pitchFamily="34" charset="0"/>
                          <a:ea typeface="Calibri" panose="020F0502020204030204" pitchFamily="34" charset="0"/>
                          <a:cs typeface="Times New Roman" panose="02020603050405020304" pitchFamily="18" charset="0"/>
                        </a:rPr>
                        <a:t>Summer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1</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st </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June 2021– Pride Month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15</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 21</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st</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June</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2021 Refugee Week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20</a:t>
                      </a:r>
                      <a:r>
                        <a:rPr lang="en-GB" sz="700" baseline="300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D3D3D3"/>
                          </a:highlight>
                          <a:latin typeface="Calibri Light" panose="020F0302020204030204" pitchFamily="34" charset="0"/>
                          <a:ea typeface="Calibri" panose="020F0502020204030204" pitchFamily="34" charset="0"/>
                          <a:cs typeface="Times New Roman" panose="02020603050405020304" pitchFamily="18" charset="0"/>
                        </a:rPr>
                        <a:t> June 2021 – Father’s Day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17</a:t>
                      </a:r>
                      <a:r>
                        <a:rPr lang="en-GB" sz="700" baseline="300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th</a:t>
                      </a:r>
                      <a:r>
                        <a:rPr lang="en-GB" sz="7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July 2020World Emoji Day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800">
                          <a:effectLst/>
                          <a:highlight>
                            <a:srgbClr val="A9A9A9"/>
                          </a:highlight>
                          <a:latin typeface="Calibri Light" panose="020F0302020204030204" pitchFamily="34"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extLst>
                  <a:ext uri="{0D108BD9-81ED-4DB2-BD59-A6C34878D82A}">
                    <a16:rowId xmlns:a16="http://schemas.microsoft.com/office/drawing/2014/main" val="3596306339"/>
                  </a:ext>
                </a:extLst>
              </a:tr>
              <a:tr h="468819">
                <a:tc>
                  <a:txBody>
                    <a:bodyPr/>
                    <a:lstStyle/>
                    <a:p>
                      <a:pPr>
                        <a:lnSpc>
                          <a:spcPct val="115000"/>
                        </a:lnSpc>
                        <a:spcAft>
                          <a:spcPts val="0"/>
                        </a:spcAft>
                      </a:pPr>
                      <a:r>
                        <a:rPr lang="en-GB" sz="900" b="1" dirty="0">
                          <a:effectLst/>
                          <a:latin typeface="Perpetua" panose="02020502060401020303" pitchFamily="18" charset="0"/>
                          <a:ea typeface="Calibri" panose="020F0502020204030204" pitchFamily="34" charset="0"/>
                          <a:cs typeface="Times New Roman" panose="02020603050405020304" pitchFamily="18" charset="0"/>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dirty="0">
                          <a:effectLst/>
                          <a:latin typeface="Perpetua" panose="02020502060401020303" pitchFamily="18" charset="0"/>
                          <a:ea typeface="Calibri" panose="020F0502020204030204" pitchFamily="34" charset="0"/>
                          <a:cs typeface="Times New Roman" panose="02020603050405020304" pitchFamily="18" charset="0"/>
                        </a:rPr>
                        <a:t>Rec</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DCD"/>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Beginning and Belonging  </a:t>
                      </a:r>
                      <a:r>
                        <a:rPr lang="en-GB" sz="800" b="1" i="1">
                          <a:effectLst/>
                          <a:latin typeface="Perpetua" panose="02020502060401020303" pitchFamily="18" charset="0"/>
                          <a:ea typeface="Calibri" panose="020F0502020204030204" pitchFamily="34" charset="0"/>
                          <a:cs typeface="Times New Roman" panose="02020603050405020304" pitchFamily="18" charset="0"/>
                        </a:rPr>
                        <a:t>(foundation tab)</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DCD"/>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Me and My World </a:t>
                      </a:r>
                      <a:r>
                        <a:rPr lang="en-GB" sz="800" b="1" i="1">
                          <a:effectLst/>
                          <a:latin typeface="Perpetua" panose="02020502060401020303" pitchFamily="18" charset="0"/>
                          <a:ea typeface="Calibri" panose="020F0502020204030204" pitchFamily="34" charset="0"/>
                          <a:cs typeface="Times New Roman" panose="02020603050405020304" pitchFamily="18" charset="0"/>
                        </a:rPr>
                        <a:t>(foundation tab)</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DCD"/>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My Emotions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(foundation tab)</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DCD"/>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Healthy Lifestyles  </a:t>
                      </a:r>
                      <a:r>
                        <a:rPr lang="en-GB" sz="800" b="1" i="1">
                          <a:effectLst/>
                          <a:latin typeface="Perpetua" panose="02020502060401020303" pitchFamily="18" charset="0"/>
                          <a:ea typeface="Calibri" panose="020F0502020204030204" pitchFamily="34" charset="0"/>
                          <a:cs typeface="Times New Roman" panose="02020603050405020304" pitchFamily="18" charset="0"/>
                        </a:rPr>
                        <a:t>(foundation tab)</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DCD"/>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Identities and Diversity </a:t>
                      </a:r>
                      <a:r>
                        <a:rPr lang="en-GB" sz="800" b="1" i="1">
                          <a:effectLst/>
                          <a:latin typeface="Perpetua" panose="02020502060401020303" pitchFamily="18" charset="0"/>
                          <a:ea typeface="Calibri" panose="020F0502020204030204" pitchFamily="34" charset="0"/>
                          <a:cs typeface="Times New Roman" panose="02020603050405020304" pitchFamily="18" charset="0"/>
                        </a:rPr>
                        <a:t>(foundation tab)</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DCD"/>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My Body and Growing Up</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 </a:t>
                      </a:r>
                      <a:r>
                        <a:rPr lang="en-GB" sz="800" b="1" i="1">
                          <a:effectLst/>
                          <a:latin typeface="Perpetua" panose="02020502060401020303" pitchFamily="18" charset="0"/>
                          <a:ea typeface="Calibri" panose="020F0502020204030204" pitchFamily="34" charset="0"/>
                          <a:cs typeface="Times New Roman" panose="02020603050405020304" pitchFamily="18" charset="0"/>
                        </a:rPr>
                        <a:t>(foundation tab)</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DCD"/>
                    </a:solidFill>
                  </a:tcPr>
                </a:tc>
                <a:extLst>
                  <a:ext uri="{0D108BD9-81ED-4DB2-BD59-A6C34878D82A}">
                    <a16:rowId xmlns:a16="http://schemas.microsoft.com/office/drawing/2014/main" val="3996077990"/>
                  </a:ext>
                </a:extLst>
              </a:tr>
              <a:tr h="490623">
                <a:tc>
                  <a:txBody>
                    <a:bodyPr/>
                    <a:lstStyle/>
                    <a:p>
                      <a:pPr algn="ctr">
                        <a:lnSpc>
                          <a:spcPct val="115000"/>
                        </a:lnSpc>
                        <a:spcAft>
                          <a:spcPts val="0"/>
                        </a:spcAft>
                      </a:pPr>
                      <a:r>
                        <a:rPr lang="en-GB" sz="9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Perpetua" panose="02020502060401020303" pitchFamily="18" charset="0"/>
                          <a:ea typeface="Calibri" panose="020F0502020204030204" pitchFamily="34" charset="0"/>
                          <a:cs typeface="Times New Roman" panose="02020603050405020304" pitchFamily="18" charset="0"/>
                        </a:rPr>
                        <a:t>Year 1</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1E1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Beginning and belonging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1 and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1E1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Managing Change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1 and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1E1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My Emotions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1 and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1E1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Working Together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1 and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1E1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Life Education (LE1)</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1 and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1E1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Sex and relationships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1 and 2 – SR1)</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1E1FF"/>
                    </a:solidFill>
                  </a:tcPr>
                </a:tc>
                <a:extLst>
                  <a:ext uri="{0D108BD9-81ED-4DB2-BD59-A6C34878D82A}">
                    <a16:rowId xmlns:a16="http://schemas.microsoft.com/office/drawing/2014/main" val="2496118075"/>
                  </a:ext>
                </a:extLst>
              </a:tr>
              <a:tr h="490623">
                <a:tc>
                  <a:txBody>
                    <a:bodyPr/>
                    <a:lstStyle/>
                    <a:p>
                      <a:pPr algn="ctr">
                        <a:lnSpc>
                          <a:spcPct val="115000"/>
                        </a:lnSpc>
                        <a:spcAft>
                          <a:spcPts val="0"/>
                        </a:spcAft>
                      </a:pPr>
                      <a:r>
                        <a:rPr lang="en-GB" sz="9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Perpetua" panose="02020502060401020303" pitchFamily="18" charset="0"/>
                          <a:ea typeface="Calibri" panose="020F0502020204030204" pitchFamily="34" charset="0"/>
                          <a:cs typeface="Times New Roman" panose="02020603050405020304" pitchFamily="18" charset="0"/>
                        </a:rPr>
                        <a:t>Year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CC"/>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Beginning and Belonging</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1 and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CC"/>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Diversity and Communities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1 and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CC"/>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Family and Friends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1 and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CC"/>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Financial Capability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1 and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CC"/>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Healthy Lifestyles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1 and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CC"/>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Sex + relationships –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1 and 2 SR2)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CC"/>
                    </a:solidFill>
                  </a:tcPr>
                </a:tc>
                <a:extLst>
                  <a:ext uri="{0D108BD9-81ED-4DB2-BD59-A6C34878D82A}">
                    <a16:rowId xmlns:a16="http://schemas.microsoft.com/office/drawing/2014/main" val="1417093249"/>
                  </a:ext>
                </a:extLst>
              </a:tr>
              <a:tr h="468819">
                <a:tc>
                  <a:txBody>
                    <a:bodyPr/>
                    <a:lstStyle/>
                    <a:p>
                      <a:pPr algn="ctr">
                        <a:lnSpc>
                          <a:spcPct val="115000"/>
                        </a:lnSpc>
                        <a:spcAft>
                          <a:spcPts val="0"/>
                        </a:spcAft>
                      </a:pPr>
                      <a:r>
                        <a:rPr lang="en-GB" sz="9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Perpetua" panose="02020502060401020303" pitchFamily="18" charset="0"/>
                          <a:ea typeface="Calibri" panose="020F0502020204030204" pitchFamily="34" charset="0"/>
                          <a:cs typeface="Times New Roman" panose="02020603050405020304" pitchFamily="18" charset="0"/>
                        </a:rPr>
                        <a:t>Year 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Managing Change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3 and 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Life Education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3 and 4 -LE3)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My Emotions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3 and 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Working Together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3 and 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Rights, Rules and Responsibilities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3 and 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Sex + relationships –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3 and 4 – SR3)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extLst>
                  <a:ext uri="{0D108BD9-81ED-4DB2-BD59-A6C34878D82A}">
                    <a16:rowId xmlns:a16="http://schemas.microsoft.com/office/drawing/2014/main" val="3992185646"/>
                  </a:ext>
                </a:extLst>
              </a:tr>
              <a:tr h="468819">
                <a:tc>
                  <a:txBody>
                    <a:bodyPr/>
                    <a:lstStyle/>
                    <a:p>
                      <a:pPr algn="ctr">
                        <a:lnSpc>
                          <a:spcPct val="115000"/>
                        </a:lnSpc>
                        <a:spcAft>
                          <a:spcPts val="0"/>
                        </a:spcAft>
                      </a:pPr>
                      <a:r>
                        <a:rPr lang="en-GB" sz="9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Perpetua" panose="02020502060401020303" pitchFamily="18" charset="0"/>
                          <a:ea typeface="Calibri" panose="020F0502020204030204" pitchFamily="34" charset="0"/>
                          <a:cs typeface="Times New Roman" panose="02020603050405020304" pitchFamily="18" charset="0"/>
                        </a:rPr>
                        <a:t>Year 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Beginning and belonging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3 and 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Diversity and Communities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3 and 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Family and Friends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3 and 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Financial Capability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3 and 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Healthy Lifestyles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3 and 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Sex + relationships –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3 and 4 – SR4)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extLst>
                  <a:ext uri="{0D108BD9-81ED-4DB2-BD59-A6C34878D82A}">
                    <a16:rowId xmlns:a16="http://schemas.microsoft.com/office/drawing/2014/main" val="4128077154"/>
                  </a:ext>
                </a:extLst>
              </a:tr>
              <a:tr h="468819">
                <a:tc>
                  <a:txBody>
                    <a:bodyPr/>
                    <a:lstStyle/>
                    <a:p>
                      <a:pPr algn="ctr">
                        <a:lnSpc>
                          <a:spcPct val="115000"/>
                        </a:lnSpc>
                        <a:spcAft>
                          <a:spcPts val="0"/>
                        </a:spcAft>
                      </a:pPr>
                      <a:r>
                        <a:rPr lang="en-GB" sz="9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Perpetua" panose="02020502060401020303" pitchFamily="18" charset="0"/>
                          <a:ea typeface="Calibri" panose="020F0502020204030204" pitchFamily="34" charset="0"/>
                          <a:cs typeface="Times New Roman" panose="02020603050405020304" pitchFamily="18" charset="0"/>
                        </a:rPr>
                        <a:t>Year 5</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AD75"/>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Managing Risk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5 and 6)</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AD75"/>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Healthy Lifestyles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5 and 6)</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AD75"/>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Family and Friends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5 and 6)</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AD75"/>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Rights, Rules and Responsibilities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5 and 6)</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AD75"/>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Managing Change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5 and 6)</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AD75"/>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Sex + relationships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5 and 6 – SR5)</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AD75"/>
                    </a:solidFill>
                  </a:tcPr>
                </a:tc>
                <a:extLst>
                  <a:ext uri="{0D108BD9-81ED-4DB2-BD59-A6C34878D82A}">
                    <a16:rowId xmlns:a16="http://schemas.microsoft.com/office/drawing/2014/main" val="2863391774"/>
                  </a:ext>
                </a:extLst>
              </a:tr>
              <a:tr h="468819">
                <a:tc>
                  <a:txBody>
                    <a:bodyPr/>
                    <a:lstStyle/>
                    <a:p>
                      <a:pPr algn="ctr">
                        <a:lnSpc>
                          <a:spcPct val="115000"/>
                        </a:lnSpc>
                        <a:spcAft>
                          <a:spcPts val="0"/>
                        </a:spcAft>
                      </a:pPr>
                      <a:r>
                        <a:rPr lang="en-GB" sz="900" b="1">
                          <a:effectLst/>
                          <a:latin typeface="Perpetua" panose="02020502060401020303" pitchFamily="18"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900" b="1">
                          <a:effectLst/>
                          <a:latin typeface="Perpetua" panose="02020502060401020303" pitchFamily="18" charset="0"/>
                          <a:ea typeface="Calibri" panose="020F0502020204030204" pitchFamily="34" charset="0"/>
                          <a:cs typeface="Times New Roman" panose="02020603050405020304" pitchFamily="18" charset="0"/>
                        </a:rPr>
                        <a:t>Year 6</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FF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Working Together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5 and 6)</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FF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Body Image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5 and 6)</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FF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Diversity and Communities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5 and 6)</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FF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Financial Capability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a:effectLst/>
                          <a:latin typeface="Perpetua" panose="02020502060401020303" pitchFamily="18" charset="0"/>
                          <a:ea typeface="Calibri" panose="020F0502020204030204" pitchFamily="34" charset="0"/>
                          <a:cs typeface="Times New Roman" panose="02020603050405020304" pitchFamily="18" charset="0"/>
                        </a:rPr>
                        <a:t>(Years 5 and 6)</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FFFF"/>
                    </a:solidFill>
                  </a:tcPr>
                </a:tc>
                <a:tc>
                  <a:txBody>
                    <a:bodyPr/>
                    <a:lstStyle/>
                    <a:p>
                      <a:pPr algn="ctr">
                        <a:lnSpc>
                          <a:spcPct val="115000"/>
                        </a:lnSpc>
                        <a:spcAft>
                          <a:spcPts val="0"/>
                        </a:spcAft>
                      </a:pPr>
                      <a:r>
                        <a:rPr lang="en-GB" sz="800" b="1">
                          <a:effectLst/>
                          <a:latin typeface="Perpetua" panose="02020502060401020303" pitchFamily="18" charset="0"/>
                          <a:ea typeface="Calibri" panose="020F0502020204030204" pitchFamily="34" charset="0"/>
                          <a:cs typeface="Times New Roman" panose="02020603050405020304" pitchFamily="18" charset="0"/>
                        </a:rPr>
                        <a:t>Drug Education </a:t>
                      </a:r>
                      <a:r>
                        <a:rPr lang="en-GB" sz="700" b="1">
                          <a:effectLst/>
                          <a:latin typeface="Perpetua" panose="02020502060401020303" pitchFamily="18" charset="0"/>
                          <a:ea typeface="Calibri" panose="020F0502020204030204" pitchFamily="34" charset="0"/>
                          <a:cs typeface="Times New Roman" panose="02020603050405020304" pitchFamily="18" charset="0"/>
                        </a:rPr>
                        <a:t>(+ optional: Managing change </a:t>
                      </a:r>
                      <a:r>
                        <a:rPr lang="en-GB" sz="800" b="1" i="1">
                          <a:effectLst/>
                          <a:latin typeface="Perpetua" panose="02020502060401020303" pitchFamily="18" charset="0"/>
                          <a:ea typeface="Calibri" panose="020F0502020204030204" pitchFamily="34" charset="0"/>
                          <a:cs typeface="Times New Roman" panose="02020603050405020304" pitchFamily="18" charset="0"/>
                        </a:rPr>
                        <a:t>(Years 5 and 6)</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FFFF"/>
                    </a:solidFill>
                  </a:tcPr>
                </a:tc>
                <a:tc>
                  <a:txBody>
                    <a:bodyPr/>
                    <a:lstStyle/>
                    <a:p>
                      <a:pPr algn="ctr">
                        <a:lnSpc>
                          <a:spcPct val="115000"/>
                        </a:lnSpc>
                        <a:spcAft>
                          <a:spcPts val="0"/>
                        </a:spcAft>
                      </a:pPr>
                      <a:r>
                        <a:rPr lang="en-GB" sz="800" b="1" dirty="0">
                          <a:effectLst/>
                          <a:latin typeface="Perpetua" panose="02020502060401020303" pitchFamily="18" charset="0"/>
                          <a:ea typeface="Calibri" panose="020F0502020204030204" pitchFamily="34" charset="0"/>
                          <a:cs typeface="Times New Roman" panose="02020603050405020304" pitchFamily="18" charset="0"/>
                        </a:rPr>
                        <a:t>Sex + relationships –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800" b="1" i="1" dirty="0">
                          <a:effectLst/>
                          <a:latin typeface="Perpetua" panose="02020502060401020303" pitchFamily="18" charset="0"/>
                          <a:ea typeface="Calibri" panose="020F0502020204030204" pitchFamily="34" charset="0"/>
                          <a:cs typeface="Times New Roman" panose="02020603050405020304" pitchFamily="18" charset="0"/>
                        </a:rPr>
                        <a:t>(Years 5 and 6 – SR6)</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5588" marR="455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FFFF"/>
                    </a:solidFill>
                  </a:tcPr>
                </a:tc>
                <a:extLst>
                  <a:ext uri="{0D108BD9-81ED-4DB2-BD59-A6C34878D82A}">
                    <a16:rowId xmlns:a16="http://schemas.microsoft.com/office/drawing/2014/main" val="3767815129"/>
                  </a:ext>
                </a:extLst>
              </a:tr>
            </a:tbl>
          </a:graphicData>
        </a:graphic>
      </p:graphicFrame>
      <p:pic>
        <p:nvPicPr>
          <p:cNvPr id="205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0813" y="1006475"/>
            <a:ext cx="628650" cy="40163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1">
            <a:extLst>
              <a:ext uri="{FF2B5EF4-FFF2-40B4-BE49-F238E27FC236}">
                <a16:creationId xmlns:a16="http://schemas.microsoft.com/office/drawing/2014/main" id="{D4562C7B-49D5-444D-89AA-8B9E2FC179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863" y="-531813"/>
            <a:ext cx="628650" cy="401638"/>
          </a:xfrm>
          <a:prstGeom prst="rect">
            <a:avLst/>
          </a:prstGeom>
          <a:noFill/>
          <a:extLst>
            <a:ext uri="{909E8E84-426E-40DD-AFC4-6F175D3DCCD1}">
              <a14:hiddenFill xmlns:a14="http://schemas.microsoft.com/office/drawing/2010/main">
                <a:solidFill>
                  <a:srgbClr val="FFFFFF"/>
                </a:solidFill>
              </a14:hiddenFill>
            </a:ext>
          </a:extLst>
        </p:spPr>
      </p:pic>
      <p:pic>
        <p:nvPicPr>
          <p:cNvPr id="2049" name="Picture 2">
            <a:extLst>
              <a:ext uri="{FF2B5EF4-FFF2-40B4-BE49-F238E27FC236}">
                <a16:creationId xmlns:a16="http://schemas.microsoft.com/office/drawing/2014/main" id="{123CC99F-0B3A-45B1-9E7A-6EBD07DB56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1788" y="-531813"/>
            <a:ext cx="628650" cy="40163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5F2856E9-7EC9-4ED1-B8F8-72E5DEA273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863" y="-531813"/>
            <a:ext cx="628650" cy="401638"/>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a:extLst>
              <a:ext uri="{FF2B5EF4-FFF2-40B4-BE49-F238E27FC236}">
                <a16:creationId xmlns:a16="http://schemas.microsoft.com/office/drawing/2014/main" id="{45CAC9E0-C91A-44F3-893E-A2BF2CC3B9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1788" y="-531813"/>
            <a:ext cx="628650" cy="401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4133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a:p>
            <a:endParaRPr lang="en-GB" dirty="0"/>
          </a:p>
          <a:p>
            <a:endParaRPr lang="en-GB" dirty="0"/>
          </a:p>
          <a:p>
            <a:endParaRPr lang="en-GB" dirty="0"/>
          </a:p>
          <a:p>
            <a:endParaRPr lang="en-GB" dirty="0"/>
          </a:p>
          <a:p>
            <a:pPr marL="0" indent="0">
              <a:buNone/>
            </a:pPr>
            <a:r>
              <a:rPr lang="en-GB" dirty="0"/>
              <a:t>If you have any questions around content of lessons please email your child’s teacher directly for more information. Their email addresses are on the ‘Who’s who’ section of the website.</a:t>
            </a:r>
          </a:p>
        </p:txBody>
      </p:sp>
      <p:sp>
        <p:nvSpPr>
          <p:cNvPr id="4" name="Rectangle 3"/>
          <p:cNvSpPr/>
          <p:nvPr/>
        </p:nvSpPr>
        <p:spPr>
          <a:xfrm>
            <a:off x="676275" y="1111825"/>
            <a:ext cx="9372600" cy="646331"/>
          </a:xfrm>
          <a:prstGeom prst="rect">
            <a:avLst/>
          </a:prstGeom>
        </p:spPr>
        <p:txBody>
          <a:bodyPr wrap="square">
            <a:spAutoFit/>
          </a:bodyPr>
          <a:lstStyle/>
          <a:p>
            <a:r>
              <a:rPr lang="en-GB" dirty="0">
                <a:hlinkClick r:id="rId2" action="ppaction://hlinkfile"/>
              </a:rPr>
              <a:t>file://networkdata/Store/StaffData/rdolan6.306/Desktop/RSE%20schemes/Y12%20framework.pdf</a:t>
            </a:r>
            <a:endParaRPr lang="en-GB" dirty="0"/>
          </a:p>
          <a:p>
            <a:endParaRPr lang="en-GB" dirty="0"/>
          </a:p>
        </p:txBody>
      </p:sp>
      <p:sp>
        <p:nvSpPr>
          <p:cNvPr id="5" name="Rectangle 4"/>
          <p:cNvSpPr/>
          <p:nvPr/>
        </p:nvSpPr>
        <p:spPr>
          <a:xfrm>
            <a:off x="676275" y="2286685"/>
            <a:ext cx="9372600" cy="646331"/>
          </a:xfrm>
          <a:prstGeom prst="rect">
            <a:avLst/>
          </a:prstGeom>
        </p:spPr>
        <p:txBody>
          <a:bodyPr wrap="square">
            <a:spAutoFit/>
          </a:bodyPr>
          <a:lstStyle/>
          <a:p>
            <a:r>
              <a:rPr lang="en-GB" dirty="0">
                <a:hlinkClick r:id="rId3" action="ppaction://hlinkfile"/>
              </a:rPr>
              <a:t>file://networkdata/Store/StaffData/rdolan6.306/Desktop/RSE%20schemes/Y34%20framework.pdf</a:t>
            </a:r>
            <a:endParaRPr lang="en-GB" dirty="0"/>
          </a:p>
          <a:p>
            <a:endParaRPr lang="en-GB" dirty="0"/>
          </a:p>
        </p:txBody>
      </p:sp>
      <p:sp>
        <p:nvSpPr>
          <p:cNvPr id="6" name="Rectangle 5"/>
          <p:cNvSpPr/>
          <p:nvPr/>
        </p:nvSpPr>
        <p:spPr>
          <a:xfrm>
            <a:off x="676274" y="3354963"/>
            <a:ext cx="11115675" cy="1754326"/>
          </a:xfrm>
          <a:prstGeom prst="rect">
            <a:avLst/>
          </a:prstGeom>
        </p:spPr>
        <p:txBody>
          <a:bodyPr wrap="square">
            <a:spAutoFit/>
          </a:bodyPr>
          <a:lstStyle/>
          <a:p>
            <a:r>
              <a:rPr lang="en-GB" dirty="0">
                <a:hlinkClick r:id="rId4" action="ppaction://hlinkfile"/>
              </a:rPr>
              <a:t>file://networkdata/Store/StaffData/rdolan6.306/Desktop/RSE%20schemes/Y56%20framework.pdf</a:t>
            </a:r>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8811657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2977</TotalTime>
  <Words>3461</Words>
  <Application>Microsoft Office PowerPoint</Application>
  <PresentationFormat>Widescreen</PresentationFormat>
  <Paragraphs>330</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Perpetua</vt:lpstr>
      <vt:lpstr>Times New Roman</vt:lpstr>
      <vt:lpstr>Office Theme</vt:lpstr>
      <vt:lpstr>PowerPoint Presentation</vt:lpstr>
      <vt:lpstr>PowerPoint Presentation</vt:lpstr>
      <vt:lpstr>PowerPoint Presentation</vt:lpstr>
      <vt:lpstr>The Importance of PSHE Education</vt:lpstr>
      <vt:lpstr>The Importance of Relationships Education</vt:lpstr>
      <vt:lpstr>PowerPoint Presentation</vt:lpstr>
      <vt:lpstr>PowerPoint Presentation</vt:lpstr>
      <vt:lpstr>Overview of Equality Act: 2010 (important for understanding the role of Educate and Celebrate)</vt:lpstr>
      <vt:lpstr>Overview of Equality Act: 2010 (continued)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will my child learn..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Rebecca Dolan</cp:lastModifiedBy>
  <cp:revision>84</cp:revision>
  <dcterms:created xsi:type="dcterms:W3CDTF">2020-05-14T10:38:55Z</dcterms:created>
  <dcterms:modified xsi:type="dcterms:W3CDTF">2020-09-22T13:41:22Z</dcterms:modified>
</cp:coreProperties>
</file>